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3716000" cy="7708900"/>
  <p:notesSz cx="13716000" cy="77089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874" y="8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28700" y="2389759"/>
            <a:ext cx="11658600" cy="16188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5D5D4E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057400" y="4316984"/>
            <a:ext cx="9601200" cy="1927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0">
                <a:solidFill>
                  <a:srgbClr val="262626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D5D4E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50" b="0" i="0">
                <a:solidFill>
                  <a:srgbClr val="262626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D5D4E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85800" y="1773047"/>
            <a:ext cx="5966460" cy="50878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063740" y="1773047"/>
            <a:ext cx="5966460" cy="50878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3716000" cy="7708265"/>
          </a:xfrm>
          <a:custGeom>
            <a:avLst/>
            <a:gdLst/>
            <a:ahLst/>
            <a:cxnLst/>
            <a:rect l="l" t="t" r="r" b="b"/>
            <a:pathLst>
              <a:path w="13716000" h="7708265">
                <a:moveTo>
                  <a:pt x="13715999" y="7708106"/>
                </a:moveTo>
                <a:lnTo>
                  <a:pt x="0" y="7708106"/>
                </a:lnTo>
                <a:lnTo>
                  <a:pt x="0" y="0"/>
                </a:lnTo>
                <a:lnTo>
                  <a:pt x="13715999" y="0"/>
                </a:lnTo>
                <a:lnTo>
                  <a:pt x="13715999" y="7708106"/>
                </a:lnTo>
                <a:close/>
              </a:path>
            </a:pathLst>
          </a:custGeom>
          <a:solidFill>
            <a:srgbClr val="6D6D5E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67652" y="78246"/>
            <a:ext cx="5874812" cy="762985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3715999" cy="7708106"/>
          </a:xfrm>
          <a:prstGeom prst="rect">
            <a:avLst/>
          </a:prstGeom>
        </p:spPr>
      </p:pic>
      <p:sp>
        <p:nvSpPr>
          <p:cNvPr id="19" name="bg object 19"/>
          <p:cNvSpPr/>
          <p:nvPr/>
        </p:nvSpPr>
        <p:spPr>
          <a:xfrm>
            <a:off x="60540" y="6439089"/>
            <a:ext cx="724535" cy="795655"/>
          </a:xfrm>
          <a:custGeom>
            <a:avLst/>
            <a:gdLst/>
            <a:ahLst/>
            <a:cxnLst/>
            <a:rect l="l" t="t" r="r" b="b"/>
            <a:pathLst>
              <a:path w="724535" h="795654">
                <a:moveTo>
                  <a:pt x="41478" y="753884"/>
                </a:moveTo>
                <a:lnTo>
                  <a:pt x="0" y="753884"/>
                </a:lnTo>
                <a:lnTo>
                  <a:pt x="0" y="795375"/>
                </a:lnTo>
                <a:lnTo>
                  <a:pt x="41478" y="795375"/>
                </a:lnTo>
                <a:lnTo>
                  <a:pt x="41478" y="753884"/>
                </a:lnTo>
                <a:close/>
              </a:path>
              <a:path w="724535" h="795654">
                <a:moveTo>
                  <a:pt x="41478" y="502589"/>
                </a:moveTo>
                <a:lnTo>
                  <a:pt x="0" y="502589"/>
                </a:lnTo>
                <a:lnTo>
                  <a:pt x="0" y="544068"/>
                </a:lnTo>
                <a:lnTo>
                  <a:pt x="41478" y="544068"/>
                </a:lnTo>
                <a:lnTo>
                  <a:pt x="41478" y="502589"/>
                </a:lnTo>
                <a:close/>
              </a:path>
              <a:path w="724535" h="795654">
                <a:moveTo>
                  <a:pt x="41478" y="251294"/>
                </a:moveTo>
                <a:lnTo>
                  <a:pt x="0" y="251294"/>
                </a:lnTo>
                <a:lnTo>
                  <a:pt x="0" y="292773"/>
                </a:lnTo>
                <a:lnTo>
                  <a:pt x="41478" y="292773"/>
                </a:lnTo>
                <a:lnTo>
                  <a:pt x="41478" y="251294"/>
                </a:lnTo>
                <a:close/>
              </a:path>
              <a:path w="724535" h="795654">
                <a:moveTo>
                  <a:pt x="41478" y="0"/>
                </a:moveTo>
                <a:lnTo>
                  <a:pt x="0" y="0"/>
                </a:lnTo>
                <a:lnTo>
                  <a:pt x="0" y="41478"/>
                </a:lnTo>
                <a:lnTo>
                  <a:pt x="41478" y="41478"/>
                </a:lnTo>
                <a:lnTo>
                  <a:pt x="41478" y="0"/>
                </a:lnTo>
                <a:close/>
              </a:path>
              <a:path w="724535" h="795654">
                <a:moveTo>
                  <a:pt x="268782" y="753884"/>
                </a:moveTo>
                <a:lnTo>
                  <a:pt x="227291" y="753884"/>
                </a:lnTo>
                <a:lnTo>
                  <a:pt x="227291" y="795375"/>
                </a:lnTo>
                <a:lnTo>
                  <a:pt x="268782" y="795375"/>
                </a:lnTo>
                <a:lnTo>
                  <a:pt x="268782" y="753884"/>
                </a:lnTo>
                <a:close/>
              </a:path>
              <a:path w="724535" h="795654">
                <a:moveTo>
                  <a:pt x="268782" y="502589"/>
                </a:moveTo>
                <a:lnTo>
                  <a:pt x="227291" y="502589"/>
                </a:lnTo>
                <a:lnTo>
                  <a:pt x="227291" y="544068"/>
                </a:lnTo>
                <a:lnTo>
                  <a:pt x="268782" y="544068"/>
                </a:lnTo>
                <a:lnTo>
                  <a:pt x="268782" y="502589"/>
                </a:lnTo>
                <a:close/>
              </a:path>
              <a:path w="724535" h="795654">
                <a:moveTo>
                  <a:pt x="268782" y="251294"/>
                </a:moveTo>
                <a:lnTo>
                  <a:pt x="227291" y="251294"/>
                </a:lnTo>
                <a:lnTo>
                  <a:pt x="227291" y="292773"/>
                </a:lnTo>
                <a:lnTo>
                  <a:pt x="268782" y="292773"/>
                </a:lnTo>
                <a:lnTo>
                  <a:pt x="268782" y="251294"/>
                </a:lnTo>
                <a:close/>
              </a:path>
              <a:path w="724535" h="795654">
                <a:moveTo>
                  <a:pt x="268782" y="0"/>
                </a:moveTo>
                <a:lnTo>
                  <a:pt x="227291" y="0"/>
                </a:lnTo>
                <a:lnTo>
                  <a:pt x="227291" y="41478"/>
                </a:lnTo>
                <a:lnTo>
                  <a:pt x="268782" y="41478"/>
                </a:lnTo>
                <a:lnTo>
                  <a:pt x="268782" y="0"/>
                </a:lnTo>
                <a:close/>
              </a:path>
              <a:path w="724535" h="795654">
                <a:moveTo>
                  <a:pt x="496417" y="753884"/>
                </a:moveTo>
                <a:lnTo>
                  <a:pt x="454939" y="753884"/>
                </a:lnTo>
                <a:lnTo>
                  <a:pt x="454939" y="795375"/>
                </a:lnTo>
                <a:lnTo>
                  <a:pt x="496417" y="795375"/>
                </a:lnTo>
                <a:lnTo>
                  <a:pt x="496417" y="753884"/>
                </a:lnTo>
                <a:close/>
              </a:path>
              <a:path w="724535" h="795654">
                <a:moveTo>
                  <a:pt x="496417" y="502589"/>
                </a:moveTo>
                <a:lnTo>
                  <a:pt x="454939" y="502589"/>
                </a:lnTo>
                <a:lnTo>
                  <a:pt x="454939" y="544068"/>
                </a:lnTo>
                <a:lnTo>
                  <a:pt x="496417" y="544068"/>
                </a:lnTo>
                <a:lnTo>
                  <a:pt x="496417" y="502589"/>
                </a:lnTo>
                <a:close/>
              </a:path>
              <a:path w="724535" h="795654">
                <a:moveTo>
                  <a:pt x="496417" y="251294"/>
                </a:moveTo>
                <a:lnTo>
                  <a:pt x="454939" y="251294"/>
                </a:lnTo>
                <a:lnTo>
                  <a:pt x="454939" y="292773"/>
                </a:lnTo>
                <a:lnTo>
                  <a:pt x="496417" y="292773"/>
                </a:lnTo>
                <a:lnTo>
                  <a:pt x="496417" y="251294"/>
                </a:lnTo>
                <a:close/>
              </a:path>
              <a:path w="724535" h="795654">
                <a:moveTo>
                  <a:pt x="496417" y="0"/>
                </a:moveTo>
                <a:lnTo>
                  <a:pt x="454939" y="0"/>
                </a:lnTo>
                <a:lnTo>
                  <a:pt x="454939" y="41478"/>
                </a:lnTo>
                <a:lnTo>
                  <a:pt x="496417" y="41478"/>
                </a:lnTo>
                <a:lnTo>
                  <a:pt x="496417" y="0"/>
                </a:lnTo>
                <a:close/>
              </a:path>
              <a:path w="724535" h="795654">
                <a:moveTo>
                  <a:pt x="724065" y="753884"/>
                </a:moveTo>
                <a:lnTo>
                  <a:pt x="682574" y="753884"/>
                </a:lnTo>
                <a:lnTo>
                  <a:pt x="682574" y="795375"/>
                </a:lnTo>
                <a:lnTo>
                  <a:pt x="724065" y="795375"/>
                </a:lnTo>
                <a:lnTo>
                  <a:pt x="724065" y="753884"/>
                </a:lnTo>
                <a:close/>
              </a:path>
              <a:path w="724535" h="795654">
                <a:moveTo>
                  <a:pt x="724065" y="502589"/>
                </a:moveTo>
                <a:lnTo>
                  <a:pt x="682574" y="502589"/>
                </a:lnTo>
                <a:lnTo>
                  <a:pt x="682574" y="544068"/>
                </a:lnTo>
                <a:lnTo>
                  <a:pt x="724065" y="544068"/>
                </a:lnTo>
                <a:lnTo>
                  <a:pt x="724065" y="502589"/>
                </a:lnTo>
                <a:close/>
              </a:path>
              <a:path w="724535" h="795654">
                <a:moveTo>
                  <a:pt x="724065" y="251294"/>
                </a:moveTo>
                <a:lnTo>
                  <a:pt x="682574" y="251294"/>
                </a:lnTo>
                <a:lnTo>
                  <a:pt x="682574" y="292773"/>
                </a:lnTo>
                <a:lnTo>
                  <a:pt x="724065" y="292773"/>
                </a:lnTo>
                <a:lnTo>
                  <a:pt x="724065" y="251294"/>
                </a:lnTo>
                <a:close/>
              </a:path>
              <a:path w="724535" h="795654">
                <a:moveTo>
                  <a:pt x="724065" y="0"/>
                </a:moveTo>
                <a:lnTo>
                  <a:pt x="682574" y="0"/>
                </a:lnTo>
                <a:lnTo>
                  <a:pt x="682574" y="41478"/>
                </a:lnTo>
                <a:lnTo>
                  <a:pt x="724065" y="41478"/>
                </a:lnTo>
                <a:lnTo>
                  <a:pt x="724065" y="0"/>
                </a:lnTo>
                <a:close/>
              </a:path>
            </a:pathLst>
          </a:custGeom>
          <a:solidFill>
            <a:srgbClr val="FFB43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7837234" y="1617458"/>
            <a:ext cx="5748020" cy="5561330"/>
          </a:xfrm>
          <a:custGeom>
            <a:avLst/>
            <a:gdLst/>
            <a:ahLst/>
            <a:cxnLst/>
            <a:rect l="l" t="t" r="r" b="b"/>
            <a:pathLst>
              <a:path w="5748019" h="5561330">
                <a:moveTo>
                  <a:pt x="2569248" y="251142"/>
                </a:moveTo>
                <a:lnTo>
                  <a:pt x="2349360" y="0"/>
                </a:lnTo>
                <a:lnTo>
                  <a:pt x="2136419" y="243230"/>
                </a:lnTo>
                <a:lnTo>
                  <a:pt x="1923478" y="0"/>
                </a:lnTo>
                <a:lnTo>
                  <a:pt x="1710537" y="243230"/>
                </a:lnTo>
                <a:lnTo>
                  <a:pt x="1497571" y="0"/>
                </a:lnTo>
                <a:lnTo>
                  <a:pt x="1284630" y="243230"/>
                </a:lnTo>
                <a:lnTo>
                  <a:pt x="1071689" y="0"/>
                </a:lnTo>
                <a:lnTo>
                  <a:pt x="858710" y="243230"/>
                </a:lnTo>
                <a:lnTo>
                  <a:pt x="645769" y="0"/>
                </a:lnTo>
                <a:lnTo>
                  <a:pt x="432828" y="243230"/>
                </a:lnTo>
                <a:lnTo>
                  <a:pt x="219887" y="0"/>
                </a:lnTo>
                <a:lnTo>
                  <a:pt x="0" y="251142"/>
                </a:lnTo>
                <a:lnTo>
                  <a:pt x="13855" y="263245"/>
                </a:lnTo>
                <a:lnTo>
                  <a:pt x="219887" y="27927"/>
                </a:lnTo>
                <a:lnTo>
                  <a:pt x="432828" y="271157"/>
                </a:lnTo>
                <a:lnTo>
                  <a:pt x="645769" y="27927"/>
                </a:lnTo>
                <a:lnTo>
                  <a:pt x="858710" y="271157"/>
                </a:lnTo>
                <a:lnTo>
                  <a:pt x="1071689" y="27927"/>
                </a:lnTo>
                <a:lnTo>
                  <a:pt x="1284630" y="271157"/>
                </a:lnTo>
                <a:lnTo>
                  <a:pt x="1497571" y="27927"/>
                </a:lnTo>
                <a:lnTo>
                  <a:pt x="1710537" y="271157"/>
                </a:lnTo>
                <a:lnTo>
                  <a:pt x="1923478" y="27927"/>
                </a:lnTo>
                <a:lnTo>
                  <a:pt x="2136419" y="271157"/>
                </a:lnTo>
                <a:lnTo>
                  <a:pt x="2349360" y="27927"/>
                </a:lnTo>
                <a:lnTo>
                  <a:pt x="2555405" y="263245"/>
                </a:lnTo>
                <a:lnTo>
                  <a:pt x="2569248" y="251142"/>
                </a:lnTo>
                <a:close/>
              </a:path>
              <a:path w="5748019" h="5561330">
                <a:moveTo>
                  <a:pt x="2976715" y="494233"/>
                </a:moveTo>
                <a:lnTo>
                  <a:pt x="2756827" y="243090"/>
                </a:lnTo>
                <a:lnTo>
                  <a:pt x="2543886" y="486321"/>
                </a:lnTo>
                <a:lnTo>
                  <a:pt x="2330945" y="243090"/>
                </a:lnTo>
                <a:lnTo>
                  <a:pt x="2118004" y="486321"/>
                </a:lnTo>
                <a:lnTo>
                  <a:pt x="1905038" y="243090"/>
                </a:lnTo>
                <a:lnTo>
                  <a:pt x="1692097" y="486321"/>
                </a:lnTo>
                <a:lnTo>
                  <a:pt x="1479156" y="243090"/>
                </a:lnTo>
                <a:lnTo>
                  <a:pt x="1266177" y="486321"/>
                </a:lnTo>
                <a:lnTo>
                  <a:pt x="1053236" y="243090"/>
                </a:lnTo>
                <a:lnTo>
                  <a:pt x="840295" y="486321"/>
                </a:lnTo>
                <a:lnTo>
                  <a:pt x="627354" y="243090"/>
                </a:lnTo>
                <a:lnTo>
                  <a:pt x="407466" y="494233"/>
                </a:lnTo>
                <a:lnTo>
                  <a:pt x="421322" y="506323"/>
                </a:lnTo>
                <a:lnTo>
                  <a:pt x="627354" y="271005"/>
                </a:lnTo>
                <a:lnTo>
                  <a:pt x="840295" y="514235"/>
                </a:lnTo>
                <a:lnTo>
                  <a:pt x="1053236" y="271005"/>
                </a:lnTo>
                <a:lnTo>
                  <a:pt x="1266177" y="514235"/>
                </a:lnTo>
                <a:lnTo>
                  <a:pt x="1479156" y="271005"/>
                </a:lnTo>
                <a:lnTo>
                  <a:pt x="1692097" y="514235"/>
                </a:lnTo>
                <a:lnTo>
                  <a:pt x="1905038" y="271005"/>
                </a:lnTo>
                <a:lnTo>
                  <a:pt x="2118004" y="514235"/>
                </a:lnTo>
                <a:lnTo>
                  <a:pt x="2330945" y="271005"/>
                </a:lnTo>
                <a:lnTo>
                  <a:pt x="2543886" y="514235"/>
                </a:lnTo>
                <a:lnTo>
                  <a:pt x="2756827" y="271005"/>
                </a:lnTo>
                <a:lnTo>
                  <a:pt x="2962872" y="506323"/>
                </a:lnTo>
                <a:lnTo>
                  <a:pt x="2976715" y="494233"/>
                </a:lnTo>
                <a:close/>
              </a:path>
              <a:path w="5748019" h="5561330">
                <a:moveTo>
                  <a:pt x="3418903" y="737311"/>
                </a:moveTo>
                <a:lnTo>
                  <a:pt x="3199015" y="486168"/>
                </a:lnTo>
                <a:lnTo>
                  <a:pt x="2986074" y="729399"/>
                </a:lnTo>
                <a:lnTo>
                  <a:pt x="2773134" y="486168"/>
                </a:lnTo>
                <a:lnTo>
                  <a:pt x="2560193" y="729399"/>
                </a:lnTo>
                <a:lnTo>
                  <a:pt x="2347214" y="486168"/>
                </a:lnTo>
                <a:lnTo>
                  <a:pt x="2134273" y="729399"/>
                </a:lnTo>
                <a:lnTo>
                  <a:pt x="1921332" y="486168"/>
                </a:lnTo>
                <a:lnTo>
                  <a:pt x="1708365" y="729399"/>
                </a:lnTo>
                <a:lnTo>
                  <a:pt x="1495425" y="486168"/>
                </a:lnTo>
                <a:lnTo>
                  <a:pt x="1282484" y="729399"/>
                </a:lnTo>
                <a:lnTo>
                  <a:pt x="1069543" y="486168"/>
                </a:lnTo>
                <a:lnTo>
                  <a:pt x="849655" y="737311"/>
                </a:lnTo>
                <a:lnTo>
                  <a:pt x="863498" y="749414"/>
                </a:lnTo>
                <a:lnTo>
                  <a:pt x="1069543" y="514096"/>
                </a:lnTo>
                <a:lnTo>
                  <a:pt x="1282484" y="757326"/>
                </a:lnTo>
                <a:lnTo>
                  <a:pt x="1495425" y="514096"/>
                </a:lnTo>
                <a:lnTo>
                  <a:pt x="1708365" y="757326"/>
                </a:lnTo>
                <a:lnTo>
                  <a:pt x="1921332" y="514096"/>
                </a:lnTo>
                <a:lnTo>
                  <a:pt x="2134273" y="757326"/>
                </a:lnTo>
                <a:lnTo>
                  <a:pt x="2347214" y="514096"/>
                </a:lnTo>
                <a:lnTo>
                  <a:pt x="2560193" y="757326"/>
                </a:lnTo>
                <a:lnTo>
                  <a:pt x="2773134" y="514096"/>
                </a:lnTo>
                <a:lnTo>
                  <a:pt x="2986074" y="757326"/>
                </a:lnTo>
                <a:lnTo>
                  <a:pt x="3199015" y="514096"/>
                </a:lnTo>
                <a:lnTo>
                  <a:pt x="3405047" y="749414"/>
                </a:lnTo>
                <a:lnTo>
                  <a:pt x="3418903" y="737311"/>
                </a:lnTo>
                <a:close/>
              </a:path>
              <a:path w="5748019" h="5561330">
                <a:moveTo>
                  <a:pt x="5042611" y="5518264"/>
                </a:moveTo>
                <a:lnTo>
                  <a:pt x="4999761" y="5518264"/>
                </a:lnTo>
                <a:lnTo>
                  <a:pt x="4999761" y="5561114"/>
                </a:lnTo>
                <a:lnTo>
                  <a:pt x="5042611" y="5561114"/>
                </a:lnTo>
                <a:lnTo>
                  <a:pt x="5042611" y="5518264"/>
                </a:lnTo>
                <a:close/>
              </a:path>
              <a:path w="5748019" h="5561330">
                <a:moveTo>
                  <a:pt x="5042611" y="5258701"/>
                </a:moveTo>
                <a:lnTo>
                  <a:pt x="4999761" y="5258701"/>
                </a:lnTo>
                <a:lnTo>
                  <a:pt x="4999761" y="5301551"/>
                </a:lnTo>
                <a:lnTo>
                  <a:pt x="5042611" y="5301551"/>
                </a:lnTo>
                <a:lnTo>
                  <a:pt x="5042611" y="5258701"/>
                </a:lnTo>
                <a:close/>
              </a:path>
              <a:path w="5748019" h="5561330">
                <a:moveTo>
                  <a:pt x="5042611" y="4999126"/>
                </a:moveTo>
                <a:lnTo>
                  <a:pt x="4999761" y="4999126"/>
                </a:lnTo>
                <a:lnTo>
                  <a:pt x="4999761" y="5041976"/>
                </a:lnTo>
                <a:lnTo>
                  <a:pt x="5042611" y="5041976"/>
                </a:lnTo>
                <a:lnTo>
                  <a:pt x="5042611" y="4999126"/>
                </a:lnTo>
                <a:close/>
              </a:path>
              <a:path w="5748019" h="5561330">
                <a:moveTo>
                  <a:pt x="5042611" y="4739564"/>
                </a:moveTo>
                <a:lnTo>
                  <a:pt x="4999761" y="4739564"/>
                </a:lnTo>
                <a:lnTo>
                  <a:pt x="4999761" y="4782413"/>
                </a:lnTo>
                <a:lnTo>
                  <a:pt x="5042611" y="4782413"/>
                </a:lnTo>
                <a:lnTo>
                  <a:pt x="5042611" y="4739564"/>
                </a:lnTo>
                <a:close/>
              </a:path>
              <a:path w="5748019" h="5561330">
                <a:moveTo>
                  <a:pt x="5277383" y="5518264"/>
                </a:moveTo>
                <a:lnTo>
                  <a:pt x="5234533" y="5518264"/>
                </a:lnTo>
                <a:lnTo>
                  <a:pt x="5234533" y="5561114"/>
                </a:lnTo>
                <a:lnTo>
                  <a:pt x="5277383" y="5561114"/>
                </a:lnTo>
                <a:lnTo>
                  <a:pt x="5277383" y="5518264"/>
                </a:lnTo>
                <a:close/>
              </a:path>
              <a:path w="5748019" h="5561330">
                <a:moveTo>
                  <a:pt x="5277383" y="5258701"/>
                </a:moveTo>
                <a:lnTo>
                  <a:pt x="5234533" y="5258701"/>
                </a:lnTo>
                <a:lnTo>
                  <a:pt x="5234533" y="5301551"/>
                </a:lnTo>
                <a:lnTo>
                  <a:pt x="5277383" y="5301551"/>
                </a:lnTo>
                <a:lnTo>
                  <a:pt x="5277383" y="5258701"/>
                </a:lnTo>
                <a:close/>
              </a:path>
              <a:path w="5748019" h="5561330">
                <a:moveTo>
                  <a:pt x="5277383" y="4999126"/>
                </a:moveTo>
                <a:lnTo>
                  <a:pt x="5234533" y="4999126"/>
                </a:lnTo>
                <a:lnTo>
                  <a:pt x="5234533" y="5041976"/>
                </a:lnTo>
                <a:lnTo>
                  <a:pt x="5277383" y="5041976"/>
                </a:lnTo>
                <a:lnTo>
                  <a:pt x="5277383" y="4999126"/>
                </a:lnTo>
                <a:close/>
              </a:path>
              <a:path w="5748019" h="5561330">
                <a:moveTo>
                  <a:pt x="5277383" y="4739564"/>
                </a:moveTo>
                <a:lnTo>
                  <a:pt x="5234533" y="4739564"/>
                </a:lnTo>
                <a:lnTo>
                  <a:pt x="5234533" y="4782413"/>
                </a:lnTo>
                <a:lnTo>
                  <a:pt x="5277383" y="4782413"/>
                </a:lnTo>
                <a:lnTo>
                  <a:pt x="5277383" y="4739564"/>
                </a:lnTo>
                <a:close/>
              </a:path>
              <a:path w="5748019" h="5561330">
                <a:moveTo>
                  <a:pt x="5512524" y="5518264"/>
                </a:moveTo>
                <a:lnTo>
                  <a:pt x="5469674" y="5518264"/>
                </a:lnTo>
                <a:lnTo>
                  <a:pt x="5469674" y="5561114"/>
                </a:lnTo>
                <a:lnTo>
                  <a:pt x="5512524" y="5561114"/>
                </a:lnTo>
                <a:lnTo>
                  <a:pt x="5512524" y="5518264"/>
                </a:lnTo>
                <a:close/>
              </a:path>
              <a:path w="5748019" h="5561330">
                <a:moveTo>
                  <a:pt x="5512524" y="5258701"/>
                </a:moveTo>
                <a:lnTo>
                  <a:pt x="5469674" y="5258701"/>
                </a:lnTo>
                <a:lnTo>
                  <a:pt x="5469674" y="5301551"/>
                </a:lnTo>
                <a:lnTo>
                  <a:pt x="5512524" y="5301551"/>
                </a:lnTo>
                <a:lnTo>
                  <a:pt x="5512524" y="5258701"/>
                </a:lnTo>
                <a:close/>
              </a:path>
              <a:path w="5748019" h="5561330">
                <a:moveTo>
                  <a:pt x="5512524" y="4999126"/>
                </a:moveTo>
                <a:lnTo>
                  <a:pt x="5469674" y="4999126"/>
                </a:lnTo>
                <a:lnTo>
                  <a:pt x="5469674" y="5041976"/>
                </a:lnTo>
                <a:lnTo>
                  <a:pt x="5512524" y="5041976"/>
                </a:lnTo>
                <a:lnTo>
                  <a:pt x="5512524" y="4999126"/>
                </a:lnTo>
                <a:close/>
              </a:path>
              <a:path w="5748019" h="5561330">
                <a:moveTo>
                  <a:pt x="5512524" y="4739564"/>
                </a:moveTo>
                <a:lnTo>
                  <a:pt x="5469674" y="4739564"/>
                </a:lnTo>
                <a:lnTo>
                  <a:pt x="5469674" y="4782413"/>
                </a:lnTo>
                <a:lnTo>
                  <a:pt x="5512524" y="4782413"/>
                </a:lnTo>
                <a:lnTo>
                  <a:pt x="5512524" y="4739564"/>
                </a:lnTo>
                <a:close/>
              </a:path>
              <a:path w="5748019" h="5561330">
                <a:moveTo>
                  <a:pt x="5747651" y="5518264"/>
                </a:moveTo>
                <a:lnTo>
                  <a:pt x="5704802" y="5518264"/>
                </a:lnTo>
                <a:lnTo>
                  <a:pt x="5704802" y="5561114"/>
                </a:lnTo>
                <a:lnTo>
                  <a:pt x="5747651" y="5561114"/>
                </a:lnTo>
                <a:lnTo>
                  <a:pt x="5747651" y="5518264"/>
                </a:lnTo>
                <a:close/>
              </a:path>
              <a:path w="5748019" h="5561330">
                <a:moveTo>
                  <a:pt x="5747651" y="5258701"/>
                </a:moveTo>
                <a:lnTo>
                  <a:pt x="5704802" y="5258701"/>
                </a:lnTo>
                <a:lnTo>
                  <a:pt x="5704802" y="5301551"/>
                </a:lnTo>
                <a:lnTo>
                  <a:pt x="5747651" y="5301551"/>
                </a:lnTo>
                <a:lnTo>
                  <a:pt x="5747651" y="5258701"/>
                </a:lnTo>
                <a:close/>
              </a:path>
              <a:path w="5748019" h="5561330">
                <a:moveTo>
                  <a:pt x="5747651" y="4999126"/>
                </a:moveTo>
                <a:lnTo>
                  <a:pt x="5704802" y="4999126"/>
                </a:lnTo>
                <a:lnTo>
                  <a:pt x="5704802" y="5041976"/>
                </a:lnTo>
                <a:lnTo>
                  <a:pt x="5747651" y="5041976"/>
                </a:lnTo>
                <a:lnTo>
                  <a:pt x="5747651" y="4999126"/>
                </a:lnTo>
                <a:close/>
              </a:path>
              <a:path w="5748019" h="5561330">
                <a:moveTo>
                  <a:pt x="5747651" y="4739564"/>
                </a:moveTo>
                <a:lnTo>
                  <a:pt x="5704802" y="4739564"/>
                </a:lnTo>
                <a:lnTo>
                  <a:pt x="5704802" y="4782413"/>
                </a:lnTo>
                <a:lnTo>
                  <a:pt x="5747651" y="4782413"/>
                </a:lnTo>
                <a:lnTo>
                  <a:pt x="5747651" y="473956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bg object 2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658265" y="1026273"/>
            <a:ext cx="2813584" cy="668183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D5D4E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1178659" y="1542592"/>
            <a:ext cx="1777364" cy="1776095"/>
          </a:xfrm>
          <a:custGeom>
            <a:avLst/>
            <a:gdLst/>
            <a:ahLst/>
            <a:cxnLst/>
            <a:rect l="l" t="t" r="r" b="b"/>
            <a:pathLst>
              <a:path w="1777365" h="1776095">
                <a:moveTo>
                  <a:pt x="911850" y="1775582"/>
                </a:moveTo>
                <a:lnTo>
                  <a:pt x="860750" y="1775295"/>
                </a:lnTo>
                <a:lnTo>
                  <a:pt x="809619" y="1773613"/>
                </a:lnTo>
                <a:lnTo>
                  <a:pt x="758454" y="1770565"/>
                </a:lnTo>
                <a:lnTo>
                  <a:pt x="707256" y="1766181"/>
                </a:lnTo>
                <a:lnTo>
                  <a:pt x="656023" y="1760490"/>
                </a:lnTo>
                <a:lnTo>
                  <a:pt x="604756" y="1753522"/>
                </a:lnTo>
                <a:lnTo>
                  <a:pt x="553452" y="1745306"/>
                </a:lnTo>
                <a:lnTo>
                  <a:pt x="502113" y="1735871"/>
                </a:lnTo>
                <a:lnTo>
                  <a:pt x="450737" y="1725248"/>
                </a:lnTo>
                <a:lnTo>
                  <a:pt x="399084" y="1711703"/>
                </a:lnTo>
                <a:lnTo>
                  <a:pt x="351597" y="1694748"/>
                </a:lnTo>
                <a:lnTo>
                  <a:pt x="308091" y="1674523"/>
                </a:lnTo>
                <a:lnTo>
                  <a:pt x="268380" y="1651165"/>
                </a:lnTo>
                <a:lnTo>
                  <a:pt x="232279" y="1624815"/>
                </a:lnTo>
                <a:lnTo>
                  <a:pt x="199604" y="1595610"/>
                </a:lnTo>
                <a:lnTo>
                  <a:pt x="170168" y="1563690"/>
                </a:lnTo>
                <a:lnTo>
                  <a:pt x="143786" y="1529194"/>
                </a:lnTo>
                <a:lnTo>
                  <a:pt x="120274" y="1492260"/>
                </a:lnTo>
                <a:lnTo>
                  <a:pt x="99445" y="1453028"/>
                </a:lnTo>
                <a:lnTo>
                  <a:pt x="81116" y="1411637"/>
                </a:lnTo>
                <a:lnTo>
                  <a:pt x="65100" y="1368225"/>
                </a:lnTo>
                <a:lnTo>
                  <a:pt x="51212" y="1322931"/>
                </a:lnTo>
                <a:lnTo>
                  <a:pt x="39267" y="1275895"/>
                </a:lnTo>
                <a:lnTo>
                  <a:pt x="29079" y="1227255"/>
                </a:lnTo>
                <a:lnTo>
                  <a:pt x="20054" y="1171157"/>
                </a:lnTo>
                <a:lnTo>
                  <a:pt x="13821" y="1115244"/>
                </a:lnTo>
                <a:lnTo>
                  <a:pt x="9541" y="1059970"/>
                </a:lnTo>
                <a:lnTo>
                  <a:pt x="3472" y="953159"/>
                </a:lnTo>
                <a:lnTo>
                  <a:pt x="0" y="902530"/>
                </a:lnTo>
                <a:lnTo>
                  <a:pt x="1793" y="849914"/>
                </a:lnTo>
                <a:lnTo>
                  <a:pt x="4245" y="798160"/>
                </a:lnTo>
                <a:lnTo>
                  <a:pt x="7504" y="747195"/>
                </a:lnTo>
                <a:lnTo>
                  <a:pt x="11719" y="696949"/>
                </a:lnTo>
                <a:lnTo>
                  <a:pt x="17038" y="647350"/>
                </a:lnTo>
                <a:lnTo>
                  <a:pt x="23612" y="598326"/>
                </a:lnTo>
                <a:lnTo>
                  <a:pt x="31589" y="549806"/>
                </a:lnTo>
                <a:lnTo>
                  <a:pt x="41118" y="501720"/>
                </a:lnTo>
                <a:lnTo>
                  <a:pt x="52349" y="453994"/>
                </a:lnTo>
                <a:lnTo>
                  <a:pt x="65429" y="406557"/>
                </a:lnTo>
                <a:lnTo>
                  <a:pt x="82395" y="356529"/>
                </a:lnTo>
                <a:lnTo>
                  <a:pt x="102731" y="309695"/>
                </a:lnTo>
                <a:lnTo>
                  <a:pt x="126633" y="266244"/>
                </a:lnTo>
                <a:lnTo>
                  <a:pt x="154300" y="226363"/>
                </a:lnTo>
                <a:lnTo>
                  <a:pt x="185929" y="190240"/>
                </a:lnTo>
                <a:lnTo>
                  <a:pt x="221718" y="158062"/>
                </a:lnTo>
                <a:lnTo>
                  <a:pt x="261866" y="130018"/>
                </a:lnTo>
                <a:lnTo>
                  <a:pt x="306569" y="106296"/>
                </a:lnTo>
                <a:lnTo>
                  <a:pt x="356026" y="87083"/>
                </a:lnTo>
                <a:lnTo>
                  <a:pt x="403408" y="71969"/>
                </a:lnTo>
                <a:lnTo>
                  <a:pt x="451110" y="58295"/>
                </a:lnTo>
                <a:lnTo>
                  <a:pt x="499100" y="46060"/>
                </a:lnTo>
                <a:lnTo>
                  <a:pt x="547347" y="35265"/>
                </a:lnTo>
                <a:lnTo>
                  <a:pt x="595818" y="25909"/>
                </a:lnTo>
                <a:lnTo>
                  <a:pt x="644482" y="17992"/>
                </a:lnTo>
                <a:lnTo>
                  <a:pt x="693305" y="11515"/>
                </a:lnTo>
                <a:lnTo>
                  <a:pt x="742257" y="6477"/>
                </a:lnTo>
                <a:lnTo>
                  <a:pt x="791305" y="2878"/>
                </a:lnTo>
                <a:lnTo>
                  <a:pt x="840416" y="719"/>
                </a:lnTo>
                <a:lnTo>
                  <a:pt x="889560" y="0"/>
                </a:lnTo>
                <a:lnTo>
                  <a:pt x="938704" y="719"/>
                </a:lnTo>
                <a:lnTo>
                  <a:pt x="987816" y="2878"/>
                </a:lnTo>
                <a:lnTo>
                  <a:pt x="1036864" y="6477"/>
                </a:lnTo>
                <a:lnTo>
                  <a:pt x="1085815" y="11515"/>
                </a:lnTo>
                <a:lnTo>
                  <a:pt x="1134639" y="17992"/>
                </a:lnTo>
                <a:lnTo>
                  <a:pt x="1183302" y="25909"/>
                </a:lnTo>
                <a:lnTo>
                  <a:pt x="1231773" y="35265"/>
                </a:lnTo>
                <a:lnTo>
                  <a:pt x="1280020" y="46060"/>
                </a:lnTo>
                <a:lnTo>
                  <a:pt x="1328011" y="58295"/>
                </a:lnTo>
                <a:lnTo>
                  <a:pt x="1375713" y="71969"/>
                </a:lnTo>
                <a:lnTo>
                  <a:pt x="1423095" y="87083"/>
                </a:lnTo>
                <a:lnTo>
                  <a:pt x="1472644" y="106332"/>
                </a:lnTo>
                <a:lnTo>
                  <a:pt x="1516852" y="129492"/>
                </a:lnTo>
                <a:lnTo>
                  <a:pt x="1556064" y="156275"/>
                </a:lnTo>
                <a:lnTo>
                  <a:pt x="1590625" y="186390"/>
                </a:lnTo>
                <a:lnTo>
                  <a:pt x="1620879" y="219549"/>
                </a:lnTo>
                <a:lnTo>
                  <a:pt x="1647171" y="255462"/>
                </a:lnTo>
                <a:lnTo>
                  <a:pt x="1669846" y="293838"/>
                </a:lnTo>
                <a:lnTo>
                  <a:pt x="1689248" y="334390"/>
                </a:lnTo>
                <a:lnTo>
                  <a:pt x="1705722" y="376826"/>
                </a:lnTo>
                <a:lnTo>
                  <a:pt x="1719613" y="420858"/>
                </a:lnTo>
                <a:lnTo>
                  <a:pt x="1731266" y="466195"/>
                </a:lnTo>
                <a:lnTo>
                  <a:pt x="1741024" y="512549"/>
                </a:lnTo>
                <a:lnTo>
                  <a:pt x="1749233" y="559630"/>
                </a:lnTo>
                <a:lnTo>
                  <a:pt x="1757462" y="611248"/>
                </a:lnTo>
                <a:lnTo>
                  <a:pt x="1764259" y="663009"/>
                </a:lnTo>
                <a:lnTo>
                  <a:pt x="1769625" y="714883"/>
                </a:lnTo>
                <a:lnTo>
                  <a:pt x="1773561" y="766841"/>
                </a:lnTo>
                <a:lnTo>
                  <a:pt x="1776068" y="818854"/>
                </a:lnTo>
                <a:lnTo>
                  <a:pt x="1777148" y="870892"/>
                </a:lnTo>
                <a:lnTo>
                  <a:pt x="1776800" y="922925"/>
                </a:lnTo>
                <a:lnTo>
                  <a:pt x="1775027" y="974924"/>
                </a:lnTo>
                <a:lnTo>
                  <a:pt x="1771830" y="1026860"/>
                </a:lnTo>
                <a:lnTo>
                  <a:pt x="1767208" y="1078703"/>
                </a:lnTo>
                <a:lnTo>
                  <a:pt x="1761164" y="1130424"/>
                </a:lnTo>
                <a:lnTo>
                  <a:pt x="1753698" y="1181994"/>
                </a:lnTo>
                <a:lnTo>
                  <a:pt x="1744811" y="1233382"/>
                </a:lnTo>
                <a:lnTo>
                  <a:pt x="1734504" y="1284559"/>
                </a:lnTo>
                <a:lnTo>
                  <a:pt x="1722779" y="1335497"/>
                </a:lnTo>
                <a:lnTo>
                  <a:pt x="1707949" y="1386749"/>
                </a:lnTo>
                <a:lnTo>
                  <a:pt x="1689855" y="1434634"/>
                </a:lnTo>
                <a:lnTo>
                  <a:pt x="1668438" y="1479131"/>
                </a:lnTo>
                <a:lnTo>
                  <a:pt x="1643640" y="1520217"/>
                </a:lnTo>
                <a:lnTo>
                  <a:pt x="1615401" y="1557872"/>
                </a:lnTo>
                <a:lnTo>
                  <a:pt x="1583661" y="1592073"/>
                </a:lnTo>
                <a:lnTo>
                  <a:pt x="1548362" y="1622798"/>
                </a:lnTo>
                <a:lnTo>
                  <a:pt x="1509444" y="1650026"/>
                </a:lnTo>
                <a:lnTo>
                  <a:pt x="1466849" y="1673735"/>
                </a:lnTo>
                <a:lnTo>
                  <a:pt x="1420516" y="1693902"/>
                </a:lnTo>
                <a:lnTo>
                  <a:pt x="1370388" y="1710506"/>
                </a:lnTo>
                <a:lnTo>
                  <a:pt x="1319552" y="1724105"/>
                </a:lnTo>
                <a:lnTo>
                  <a:pt x="1268689" y="1736042"/>
                </a:lnTo>
                <a:lnTo>
                  <a:pt x="1217800" y="1746349"/>
                </a:lnTo>
                <a:lnTo>
                  <a:pt x="1166882" y="1755054"/>
                </a:lnTo>
                <a:lnTo>
                  <a:pt x="1115935" y="1762186"/>
                </a:lnTo>
                <a:lnTo>
                  <a:pt x="1064959" y="1767776"/>
                </a:lnTo>
                <a:lnTo>
                  <a:pt x="1013954" y="1771852"/>
                </a:lnTo>
                <a:lnTo>
                  <a:pt x="962917" y="1774444"/>
                </a:lnTo>
                <a:lnTo>
                  <a:pt x="911850" y="1775582"/>
                </a:lnTo>
                <a:close/>
              </a:path>
            </a:pathLst>
          </a:custGeom>
          <a:solidFill>
            <a:srgbClr val="5D5D4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261183" y="4408399"/>
            <a:ext cx="1777364" cy="1776095"/>
          </a:xfrm>
          <a:custGeom>
            <a:avLst/>
            <a:gdLst/>
            <a:ahLst/>
            <a:cxnLst/>
            <a:rect l="l" t="t" r="r" b="b"/>
            <a:pathLst>
              <a:path w="1777365" h="1776095">
                <a:moveTo>
                  <a:pt x="911850" y="1775582"/>
                </a:moveTo>
                <a:lnTo>
                  <a:pt x="860750" y="1775295"/>
                </a:lnTo>
                <a:lnTo>
                  <a:pt x="809619" y="1773613"/>
                </a:lnTo>
                <a:lnTo>
                  <a:pt x="758454" y="1770565"/>
                </a:lnTo>
                <a:lnTo>
                  <a:pt x="707256" y="1766181"/>
                </a:lnTo>
                <a:lnTo>
                  <a:pt x="656023" y="1760490"/>
                </a:lnTo>
                <a:lnTo>
                  <a:pt x="604756" y="1753522"/>
                </a:lnTo>
                <a:lnTo>
                  <a:pt x="553452" y="1745306"/>
                </a:lnTo>
                <a:lnTo>
                  <a:pt x="502113" y="1735871"/>
                </a:lnTo>
                <a:lnTo>
                  <a:pt x="450737" y="1725248"/>
                </a:lnTo>
                <a:lnTo>
                  <a:pt x="399084" y="1711703"/>
                </a:lnTo>
                <a:lnTo>
                  <a:pt x="351597" y="1694748"/>
                </a:lnTo>
                <a:lnTo>
                  <a:pt x="308091" y="1674523"/>
                </a:lnTo>
                <a:lnTo>
                  <a:pt x="268380" y="1651165"/>
                </a:lnTo>
                <a:lnTo>
                  <a:pt x="232279" y="1624815"/>
                </a:lnTo>
                <a:lnTo>
                  <a:pt x="199604" y="1595610"/>
                </a:lnTo>
                <a:lnTo>
                  <a:pt x="170168" y="1563690"/>
                </a:lnTo>
                <a:lnTo>
                  <a:pt x="143786" y="1529194"/>
                </a:lnTo>
                <a:lnTo>
                  <a:pt x="120274" y="1492260"/>
                </a:lnTo>
                <a:lnTo>
                  <a:pt x="99445" y="1453028"/>
                </a:lnTo>
                <a:lnTo>
                  <a:pt x="81116" y="1411637"/>
                </a:lnTo>
                <a:lnTo>
                  <a:pt x="65100" y="1368225"/>
                </a:lnTo>
                <a:lnTo>
                  <a:pt x="51212" y="1322931"/>
                </a:lnTo>
                <a:lnTo>
                  <a:pt x="39267" y="1275895"/>
                </a:lnTo>
                <a:lnTo>
                  <a:pt x="29079" y="1227255"/>
                </a:lnTo>
                <a:lnTo>
                  <a:pt x="20054" y="1171157"/>
                </a:lnTo>
                <a:lnTo>
                  <a:pt x="13821" y="1115244"/>
                </a:lnTo>
                <a:lnTo>
                  <a:pt x="9541" y="1059970"/>
                </a:lnTo>
                <a:lnTo>
                  <a:pt x="3472" y="953159"/>
                </a:lnTo>
                <a:lnTo>
                  <a:pt x="0" y="902530"/>
                </a:lnTo>
                <a:lnTo>
                  <a:pt x="1793" y="849914"/>
                </a:lnTo>
                <a:lnTo>
                  <a:pt x="4245" y="798160"/>
                </a:lnTo>
                <a:lnTo>
                  <a:pt x="7504" y="747195"/>
                </a:lnTo>
                <a:lnTo>
                  <a:pt x="11719" y="696949"/>
                </a:lnTo>
                <a:lnTo>
                  <a:pt x="17038" y="647350"/>
                </a:lnTo>
                <a:lnTo>
                  <a:pt x="23612" y="598326"/>
                </a:lnTo>
                <a:lnTo>
                  <a:pt x="31589" y="549806"/>
                </a:lnTo>
                <a:lnTo>
                  <a:pt x="41118" y="501720"/>
                </a:lnTo>
                <a:lnTo>
                  <a:pt x="52349" y="453994"/>
                </a:lnTo>
                <a:lnTo>
                  <a:pt x="65429" y="406557"/>
                </a:lnTo>
                <a:lnTo>
                  <a:pt x="82395" y="356529"/>
                </a:lnTo>
                <a:lnTo>
                  <a:pt x="102731" y="309695"/>
                </a:lnTo>
                <a:lnTo>
                  <a:pt x="126633" y="266244"/>
                </a:lnTo>
                <a:lnTo>
                  <a:pt x="154300" y="226363"/>
                </a:lnTo>
                <a:lnTo>
                  <a:pt x="185929" y="190240"/>
                </a:lnTo>
                <a:lnTo>
                  <a:pt x="221718" y="158062"/>
                </a:lnTo>
                <a:lnTo>
                  <a:pt x="261866" y="130018"/>
                </a:lnTo>
                <a:lnTo>
                  <a:pt x="306569" y="106296"/>
                </a:lnTo>
                <a:lnTo>
                  <a:pt x="356026" y="87083"/>
                </a:lnTo>
                <a:lnTo>
                  <a:pt x="403408" y="71969"/>
                </a:lnTo>
                <a:lnTo>
                  <a:pt x="451110" y="58295"/>
                </a:lnTo>
                <a:lnTo>
                  <a:pt x="499100" y="46060"/>
                </a:lnTo>
                <a:lnTo>
                  <a:pt x="547347" y="35265"/>
                </a:lnTo>
                <a:lnTo>
                  <a:pt x="595818" y="25909"/>
                </a:lnTo>
                <a:lnTo>
                  <a:pt x="644482" y="17992"/>
                </a:lnTo>
                <a:lnTo>
                  <a:pt x="693305" y="11515"/>
                </a:lnTo>
                <a:lnTo>
                  <a:pt x="742257" y="6477"/>
                </a:lnTo>
                <a:lnTo>
                  <a:pt x="791305" y="2878"/>
                </a:lnTo>
                <a:lnTo>
                  <a:pt x="840416" y="719"/>
                </a:lnTo>
                <a:lnTo>
                  <a:pt x="889560" y="0"/>
                </a:lnTo>
                <a:lnTo>
                  <a:pt x="938704" y="719"/>
                </a:lnTo>
                <a:lnTo>
                  <a:pt x="987816" y="2878"/>
                </a:lnTo>
                <a:lnTo>
                  <a:pt x="1036864" y="6477"/>
                </a:lnTo>
                <a:lnTo>
                  <a:pt x="1085815" y="11515"/>
                </a:lnTo>
                <a:lnTo>
                  <a:pt x="1134639" y="17992"/>
                </a:lnTo>
                <a:lnTo>
                  <a:pt x="1183302" y="25909"/>
                </a:lnTo>
                <a:lnTo>
                  <a:pt x="1231773" y="35265"/>
                </a:lnTo>
                <a:lnTo>
                  <a:pt x="1280020" y="46060"/>
                </a:lnTo>
                <a:lnTo>
                  <a:pt x="1328011" y="58295"/>
                </a:lnTo>
                <a:lnTo>
                  <a:pt x="1375713" y="71969"/>
                </a:lnTo>
                <a:lnTo>
                  <a:pt x="1423095" y="87083"/>
                </a:lnTo>
                <a:lnTo>
                  <a:pt x="1472644" y="106332"/>
                </a:lnTo>
                <a:lnTo>
                  <a:pt x="1516852" y="129492"/>
                </a:lnTo>
                <a:lnTo>
                  <a:pt x="1556064" y="156275"/>
                </a:lnTo>
                <a:lnTo>
                  <a:pt x="1590625" y="186390"/>
                </a:lnTo>
                <a:lnTo>
                  <a:pt x="1620879" y="219549"/>
                </a:lnTo>
                <a:lnTo>
                  <a:pt x="1647171" y="255462"/>
                </a:lnTo>
                <a:lnTo>
                  <a:pt x="1669846" y="293838"/>
                </a:lnTo>
                <a:lnTo>
                  <a:pt x="1689248" y="334390"/>
                </a:lnTo>
                <a:lnTo>
                  <a:pt x="1705722" y="376826"/>
                </a:lnTo>
                <a:lnTo>
                  <a:pt x="1719613" y="420858"/>
                </a:lnTo>
                <a:lnTo>
                  <a:pt x="1731266" y="466195"/>
                </a:lnTo>
                <a:lnTo>
                  <a:pt x="1741024" y="512549"/>
                </a:lnTo>
                <a:lnTo>
                  <a:pt x="1749233" y="559630"/>
                </a:lnTo>
                <a:lnTo>
                  <a:pt x="1757462" y="611248"/>
                </a:lnTo>
                <a:lnTo>
                  <a:pt x="1764259" y="663009"/>
                </a:lnTo>
                <a:lnTo>
                  <a:pt x="1769625" y="714883"/>
                </a:lnTo>
                <a:lnTo>
                  <a:pt x="1773561" y="766841"/>
                </a:lnTo>
                <a:lnTo>
                  <a:pt x="1776068" y="818854"/>
                </a:lnTo>
                <a:lnTo>
                  <a:pt x="1777148" y="870892"/>
                </a:lnTo>
                <a:lnTo>
                  <a:pt x="1776800" y="922925"/>
                </a:lnTo>
                <a:lnTo>
                  <a:pt x="1775027" y="974924"/>
                </a:lnTo>
                <a:lnTo>
                  <a:pt x="1771830" y="1026860"/>
                </a:lnTo>
                <a:lnTo>
                  <a:pt x="1767208" y="1078703"/>
                </a:lnTo>
                <a:lnTo>
                  <a:pt x="1761164" y="1130424"/>
                </a:lnTo>
                <a:lnTo>
                  <a:pt x="1753698" y="1181994"/>
                </a:lnTo>
                <a:lnTo>
                  <a:pt x="1744811" y="1233382"/>
                </a:lnTo>
                <a:lnTo>
                  <a:pt x="1734504" y="1284559"/>
                </a:lnTo>
                <a:lnTo>
                  <a:pt x="1722779" y="1335497"/>
                </a:lnTo>
                <a:lnTo>
                  <a:pt x="1707949" y="1386749"/>
                </a:lnTo>
                <a:lnTo>
                  <a:pt x="1689855" y="1434634"/>
                </a:lnTo>
                <a:lnTo>
                  <a:pt x="1668438" y="1479131"/>
                </a:lnTo>
                <a:lnTo>
                  <a:pt x="1643640" y="1520217"/>
                </a:lnTo>
                <a:lnTo>
                  <a:pt x="1615401" y="1557872"/>
                </a:lnTo>
                <a:lnTo>
                  <a:pt x="1583661" y="1592073"/>
                </a:lnTo>
                <a:lnTo>
                  <a:pt x="1548362" y="1622798"/>
                </a:lnTo>
                <a:lnTo>
                  <a:pt x="1509444" y="1650026"/>
                </a:lnTo>
                <a:lnTo>
                  <a:pt x="1466849" y="1673735"/>
                </a:lnTo>
                <a:lnTo>
                  <a:pt x="1420516" y="1693902"/>
                </a:lnTo>
                <a:lnTo>
                  <a:pt x="1370388" y="1710506"/>
                </a:lnTo>
                <a:lnTo>
                  <a:pt x="1319552" y="1724105"/>
                </a:lnTo>
                <a:lnTo>
                  <a:pt x="1268689" y="1736042"/>
                </a:lnTo>
                <a:lnTo>
                  <a:pt x="1217800" y="1746349"/>
                </a:lnTo>
                <a:lnTo>
                  <a:pt x="1166882" y="1755054"/>
                </a:lnTo>
                <a:lnTo>
                  <a:pt x="1115935" y="1762186"/>
                </a:lnTo>
                <a:lnTo>
                  <a:pt x="1064959" y="1767776"/>
                </a:lnTo>
                <a:lnTo>
                  <a:pt x="1013954" y="1771852"/>
                </a:lnTo>
                <a:lnTo>
                  <a:pt x="962917" y="1774444"/>
                </a:lnTo>
                <a:lnTo>
                  <a:pt x="911850" y="1775582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17083" y="1364736"/>
            <a:ext cx="6647815" cy="10242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5D5D4E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7084" y="2689011"/>
            <a:ext cx="6610984" cy="26777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0">
                <a:solidFill>
                  <a:srgbClr val="262626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663440" y="7169277"/>
            <a:ext cx="4389120" cy="3854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85800" y="7169277"/>
            <a:ext cx="3154680" cy="3854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875520" y="7169277"/>
            <a:ext cx="3154680" cy="3854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7084" y="1031061"/>
            <a:ext cx="4547235" cy="2138680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12700" marR="5080">
              <a:lnSpc>
                <a:spcPts val="4200"/>
              </a:lnSpc>
              <a:spcBef>
                <a:spcPts val="35"/>
              </a:spcBef>
            </a:pPr>
            <a:r>
              <a:rPr spc="245" dirty="0">
                <a:solidFill>
                  <a:srgbClr val="4D4D40"/>
                </a:solidFill>
              </a:rPr>
              <a:t>Leveraging</a:t>
            </a:r>
            <a:r>
              <a:rPr spc="-225" dirty="0">
                <a:solidFill>
                  <a:srgbClr val="4D4D40"/>
                </a:solidFill>
              </a:rPr>
              <a:t> </a:t>
            </a:r>
            <a:r>
              <a:rPr spc="315" dirty="0">
                <a:solidFill>
                  <a:srgbClr val="4D4D40"/>
                </a:solidFill>
              </a:rPr>
              <a:t>Machine </a:t>
            </a:r>
            <a:r>
              <a:rPr spc="210" dirty="0">
                <a:solidFill>
                  <a:srgbClr val="4D4D40"/>
                </a:solidFill>
              </a:rPr>
              <a:t>Learning</a:t>
            </a:r>
            <a:r>
              <a:rPr spc="-250" dirty="0">
                <a:solidFill>
                  <a:srgbClr val="4D4D40"/>
                </a:solidFill>
              </a:rPr>
              <a:t> </a:t>
            </a:r>
            <a:r>
              <a:rPr spc="310" dirty="0">
                <a:solidFill>
                  <a:srgbClr val="4D4D40"/>
                </a:solidFill>
              </a:rPr>
              <a:t>Models</a:t>
            </a:r>
            <a:r>
              <a:rPr spc="-229" dirty="0">
                <a:solidFill>
                  <a:srgbClr val="4D4D40"/>
                </a:solidFill>
              </a:rPr>
              <a:t> </a:t>
            </a:r>
            <a:r>
              <a:rPr spc="50" dirty="0">
                <a:solidFill>
                  <a:srgbClr val="4D4D40"/>
                </a:solidFill>
              </a:rPr>
              <a:t>for </a:t>
            </a:r>
            <a:r>
              <a:rPr spc="95" dirty="0">
                <a:solidFill>
                  <a:srgbClr val="4D4D40"/>
                </a:solidFill>
              </a:rPr>
              <a:t>Effective</a:t>
            </a:r>
            <a:r>
              <a:rPr spc="-270" dirty="0">
                <a:solidFill>
                  <a:srgbClr val="4D4D40"/>
                </a:solidFill>
              </a:rPr>
              <a:t> </a:t>
            </a:r>
            <a:r>
              <a:rPr spc="330" dirty="0">
                <a:solidFill>
                  <a:srgbClr val="4D4D40"/>
                </a:solidFill>
              </a:rPr>
              <a:t>Bank</a:t>
            </a:r>
            <a:r>
              <a:rPr spc="-220" dirty="0">
                <a:solidFill>
                  <a:srgbClr val="4D4D40"/>
                </a:solidFill>
              </a:rPr>
              <a:t> </a:t>
            </a:r>
            <a:r>
              <a:rPr spc="190" dirty="0">
                <a:solidFill>
                  <a:srgbClr val="4D4D40"/>
                </a:solidFill>
              </a:rPr>
              <a:t>Fraud </a:t>
            </a:r>
            <a:r>
              <a:rPr spc="165" dirty="0">
                <a:solidFill>
                  <a:srgbClr val="4D4D40"/>
                </a:solidFill>
              </a:rPr>
              <a:t>Detection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817084" y="2689011"/>
            <a:ext cx="6635115" cy="2677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800"/>
              </a:lnSpc>
              <a:spcBef>
                <a:spcPts val="100"/>
              </a:spcBef>
            </a:pP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While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machine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learning</a:t>
            </a:r>
            <a:r>
              <a:rPr sz="1650" spc="-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have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proven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</a:t>
            </a:r>
            <a:r>
              <a:rPr sz="1650" spc="-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be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effective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in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detection,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there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are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still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challenges</a:t>
            </a:r>
            <a:r>
              <a:rPr sz="1650" spc="9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limitations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 consider.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Classifying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rare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 evolving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patterns,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dealing</a:t>
            </a:r>
            <a:r>
              <a:rPr sz="1650" spc="-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with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imbalanced</a:t>
            </a:r>
            <a:r>
              <a:rPr sz="1650" spc="-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data</a:t>
            </a:r>
            <a:r>
              <a:rPr sz="1650" spc="-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sets,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addressing</a:t>
            </a:r>
            <a:r>
              <a:rPr sz="1650" spc="-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the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potential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for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false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positives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false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negatives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are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some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of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the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challenges</a:t>
            </a:r>
            <a:r>
              <a:rPr sz="1650" spc="1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that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banks</a:t>
            </a:r>
            <a:r>
              <a:rPr sz="1650" spc="1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must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overcome.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It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requires</a:t>
            </a:r>
            <a:r>
              <a:rPr sz="1650" spc="1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ongoing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research,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fine-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tuning,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adaptation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ensure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accurate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and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efficient</a:t>
            </a:r>
            <a:r>
              <a:rPr sz="1650" spc="1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</a:t>
            </a:r>
            <a:r>
              <a:rPr sz="1650" spc="1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systems.</a:t>
            </a:r>
            <a:endParaRPr sz="1650">
              <a:latin typeface="Lucida Sans Unicode"/>
              <a:cs typeface="Lucida Sans Unicode"/>
            </a:endParaRPr>
          </a:p>
        </p:txBody>
      </p:sp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 marR="5080">
              <a:lnSpc>
                <a:spcPts val="3810"/>
              </a:lnSpc>
              <a:spcBef>
                <a:spcPts val="425"/>
              </a:spcBef>
            </a:pPr>
            <a:r>
              <a:rPr spc="-95" dirty="0"/>
              <a:t>9.</a:t>
            </a:r>
            <a:r>
              <a:rPr spc="-325" dirty="0"/>
              <a:t> </a:t>
            </a:r>
            <a:r>
              <a:rPr spc="305" dirty="0"/>
              <a:t>Challenges</a:t>
            </a:r>
            <a:r>
              <a:rPr spc="-235" dirty="0"/>
              <a:t> </a:t>
            </a:r>
            <a:r>
              <a:rPr spc="385" dirty="0"/>
              <a:t>and</a:t>
            </a:r>
            <a:r>
              <a:rPr spc="-254" dirty="0"/>
              <a:t> </a:t>
            </a:r>
            <a:r>
              <a:rPr spc="180" dirty="0"/>
              <a:t>Limitations </a:t>
            </a:r>
            <a:r>
              <a:rPr spc="150" dirty="0"/>
              <a:t>in</a:t>
            </a:r>
            <a:r>
              <a:rPr spc="-245" dirty="0"/>
              <a:t> </a:t>
            </a:r>
            <a:r>
              <a:rPr spc="330" dirty="0"/>
              <a:t>Bank</a:t>
            </a:r>
            <a:r>
              <a:rPr spc="-220" dirty="0"/>
              <a:t> </a:t>
            </a:r>
            <a:r>
              <a:rPr spc="200" dirty="0"/>
              <a:t>Fraud</a:t>
            </a:r>
            <a:r>
              <a:rPr spc="-260" dirty="0"/>
              <a:t> </a:t>
            </a:r>
            <a:r>
              <a:rPr spc="165" dirty="0"/>
              <a:t>Detection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817084" y="2689011"/>
            <a:ext cx="6442075" cy="2677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800"/>
              </a:lnSpc>
              <a:spcBef>
                <a:spcPts val="100"/>
              </a:spcBef>
            </a:pP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As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technology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continues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advance,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future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of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machine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learning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in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looks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promising.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Innovations 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such</a:t>
            </a:r>
            <a:r>
              <a:rPr sz="1650" spc="-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as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deep</a:t>
            </a:r>
            <a:r>
              <a:rPr sz="1650" spc="-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learning</a:t>
            </a:r>
            <a:r>
              <a:rPr sz="1650" spc="-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algorithms,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anomaly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detection,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and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real-time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monitoring</a:t>
            </a:r>
            <a:r>
              <a:rPr sz="1650" spc="-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are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being</a:t>
            </a:r>
            <a:r>
              <a:rPr sz="1650" spc="-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explored</a:t>
            </a:r>
            <a:r>
              <a:rPr sz="1650" spc="-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</a:t>
            </a:r>
            <a:r>
              <a:rPr sz="1650" spc="-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enhance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fraud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capabilities.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Additionally,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integration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of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artificial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intelligence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 predictive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analytics</a:t>
            </a:r>
            <a:r>
              <a:rPr sz="1650" spc="1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will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enable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banks</a:t>
            </a:r>
            <a:r>
              <a:rPr sz="1650" spc="10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stay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one</a:t>
            </a:r>
            <a:r>
              <a:rPr sz="1650" spc="-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step</a:t>
            </a:r>
            <a:r>
              <a:rPr sz="1650" spc="-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95" dirty="0">
                <a:solidFill>
                  <a:srgbClr val="262626"/>
                </a:solidFill>
                <a:latin typeface="Lucida Sans Unicode"/>
                <a:cs typeface="Lucida Sans Unicode"/>
              </a:rPr>
              <a:t>ahead</a:t>
            </a:r>
            <a:r>
              <a:rPr sz="1650" spc="-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of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 fraudsters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provide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200" dirty="0">
                <a:solidFill>
                  <a:srgbClr val="262626"/>
                </a:solidFill>
                <a:latin typeface="Lucida Sans Unicode"/>
                <a:cs typeface="Lucida Sans Unicode"/>
              </a:rPr>
              <a:t>a</a:t>
            </a:r>
            <a:r>
              <a:rPr sz="1650" spc="-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more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secure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banking experience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for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customers.</a:t>
            </a:r>
            <a:endParaRPr sz="1650">
              <a:latin typeface="Lucida Sans Unicode"/>
              <a:cs typeface="Lucida Sans Unicode"/>
            </a:endParaRPr>
          </a:p>
        </p:txBody>
      </p:sp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xfrm>
            <a:off x="817083" y="1373370"/>
            <a:ext cx="6888480" cy="857885"/>
          </a:xfrm>
          <a:prstGeom prst="rect">
            <a:avLst/>
          </a:prstGeom>
        </p:spPr>
        <p:txBody>
          <a:bodyPr vert="horz" wrap="square" lIns="0" tIns="46355" rIns="0" bIns="0" rtlCol="0">
            <a:spAutoFit/>
          </a:bodyPr>
          <a:lstStyle/>
          <a:p>
            <a:pPr marL="12700" marR="5080">
              <a:lnSpc>
                <a:spcPts val="3180"/>
              </a:lnSpc>
              <a:spcBef>
                <a:spcPts val="365"/>
              </a:spcBef>
            </a:pPr>
            <a:r>
              <a:rPr sz="2800" spc="-250" dirty="0"/>
              <a:t>10.</a:t>
            </a:r>
            <a:r>
              <a:rPr sz="2800" spc="-215" dirty="0"/>
              <a:t> </a:t>
            </a:r>
            <a:r>
              <a:rPr sz="2800" spc="90" dirty="0"/>
              <a:t>Future</a:t>
            </a:r>
            <a:r>
              <a:rPr sz="2800" spc="-250" dirty="0"/>
              <a:t> </a:t>
            </a:r>
            <a:r>
              <a:rPr sz="2800" spc="145" dirty="0"/>
              <a:t>Trends</a:t>
            </a:r>
            <a:r>
              <a:rPr sz="2800" spc="-260" dirty="0"/>
              <a:t> </a:t>
            </a:r>
            <a:r>
              <a:rPr sz="2800" spc="310" dirty="0"/>
              <a:t>and</a:t>
            </a:r>
            <a:r>
              <a:rPr sz="2800" spc="-200" dirty="0"/>
              <a:t> </a:t>
            </a:r>
            <a:r>
              <a:rPr sz="2800" spc="190" dirty="0"/>
              <a:t>Innovations</a:t>
            </a:r>
            <a:r>
              <a:rPr sz="2800" spc="-260" dirty="0"/>
              <a:t> </a:t>
            </a:r>
            <a:r>
              <a:rPr sz="2800" spc="60" dirty="0"/>
              <a:t>in </a:t>
            </a:r>
            <a:r>
              <a:rPr sz="2800" spc="240" dirty="0"/>
              <a:t>Machine</a:t>
            </a:r>
            <a:r>
              <a:rPr sz="2800" spc="-240" dirty="0"/>
              <a:t> </a:t>
            </a:r>
            <a:r>
              <a:rPr sz="2800" spc="155" dirty="0"/>
              <a:t>Learning</a:t>
            </a:r>
            <a:r>
              <a:rPr sz="2800" spc="-190" dirty="0"/>
              <a:t> </a:t>
            </a:r>
            <a:r>
              <a:rPr sz="2800" dirty="0"/>
              <a:t>for</a:t>
            </a:r>
            <a:r>
              <a:rPr sz="2800" spc="-155" dirty="0"/>
              <a:t> </a:t>
            </a:r>
            <a:r>
              <a:rPr sz="2800" spc="165" dirty="0"/>
              <a:t>Fraud</a:t>
            </a:r>
            <a:r>
              <a:rPr sz="2800" spc="-190" dirty="0"/>
              <a:t> </a:t>
            </a:r>
            <a:r>
              <a:rPr sz="2800" spc="100" dirty="0"/>
              <a:t>Detection</a:t>
            </a:r>
            <a:endParaRPr sz="2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817084" y="2689011"/>
            <a:ext cx="6504940" cy="3009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800"/>
              </a:lnSpc>
              <a:spcBef>
                <a:spcPts val="100"/>
              </a:spcBef>
            </a:pP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effective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of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-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has 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become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200" dirty="0">
                <a:solidFill>
                  <a:srgbClr val="262626"/>
                </a:solidFill>
                <a:latin typeface="Lucida Sans Unicode"/>
                <a:cs typeface="Lucida Sans Unicode"/>
              </a:rPr>
              <a:t>a</a:t>
            </a:r>
            <a:r>
              <a:rPr sz="1650" spc="-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critical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concern</a:t>
            </a:r>
            <a:r>
              <a:rPr sz="1650" spc="10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in</a:t>
            </a:r>
            <a:r>
              <a:rPr sz="1650" spc="10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today's</a:t>
            </a:r>
            <a:r>
              <a:rPr sz="1650" spc="1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financial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landscape.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By</a:t>
            </a:r>
            <a:r>
              <a:rPr sz="1650" spc="1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leveraging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advanced</a:t>
            </a:r>
            <a:r>
              <a:rPr sz="1650" spc="-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machine</a:t>
            </a:r>
            <a:r>
              <a:rPr sz="1650" spc="-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learning</a:t>
            </a:r>
            <a:r>
              <a:rPr sz="1650" spc="-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models,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banks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10" dirty="0">
                <a:solidFill>
                  <a:srgbClr val="262626"/>
                </a:solidFill>
                <a:latin typeface="Lucida Sans Unicode"/>
                <a:cs typeface="Lucida Sans Unicode"/>
              </a:rPr>
              <a:t>can</a:t>
            </a:r>
            <a:r>
              <a:rPr sz="1650" spc="-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enhance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their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systems</a:t>
            </a:r>
            <a:r>
              <a:rPr sz="1650" spc="1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mitigate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potential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50" dirty="0">
                <a:solidFill>
                  <a:srgbClr val="262626"/>
                </a:solidFill>
                <a:latin typeface="Lucida Sans Unicode"/>
                <a:cs typeface="Lucida Sans Unicode"/>
              </a:rPr>
              <a:t>risks.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These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analyze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vast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amounts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of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data,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enabling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them</a:t>
            </a:r>
            <a:r>
              <a:rPr sz="1650" spc="-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to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identify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patterns</a:t>
            </a:r>
            <a:r>
              <a:rPr sz="1650" spc="10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 anomalies</a:t>
            </a:r>
            <a:r>
              <a:rPr sz="1650" spc="10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that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95" dirty="0">
                <a:solidFill>
                  <a:srgbClr val="262626"/>
                </a:solidFill>
                <a:latin typeface="Lucida Sans Unicode"/>
                <a:cs typeface="Lucida Sans Unicode"/>
              </a:rPr>
              <a:t>may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indicate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fraudulent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activities.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This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approach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 not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only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improves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accuracy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of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detecting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but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also</a:t>
            </a:r>
            <a:r>
              <a:rPr sz="1650" spc="-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helps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in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minimizing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financial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losses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protecting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customers'</a:t>
            </a:r>
            <a:r>
              <a:rPr sz="1650" spc="1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assets.</a:t>
            </a:r>
            <a:endParaRPr sz="1650">
              <a:latin typeface="Lucida Sans Unicode"/>
              <a:cs typeface="Lucida Sans Unicode"/>
            </a:endParaRPr>
          </a:p>
        </p:txBody>
      </p:sp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 marR="5080">
              <a:lnSpc>
                <a:spcPts val="3810"/>
              </a:lnSpc>
              <a:spcBef>
                <a:spcPts val="425"/>
              </a:spcBef>
            </a:pPr>
            <a:r>
              <a:rPr spc="-484" dirty="0"/>
              <a:t>1.</a:t>
            </a:r>
            <a:r>
              <a:rPr spc="-330" dirty="0"/>
              <a:t> </a:t>
            </a:r>
            <a:r>
              <a:rPr spc="190" dirty="0"/>
              <a:t>Introduction</a:t>
            </a:r>
            <a:r>
              <a:rPr spc="-245" dirty="0"/>
              <a:t> </a:t>
            </a:r>
            <a:r>
              <a:rPr spc="130" dirty="0"/>
              <a:t>to</a:t>
            </a:r>
            <a:r>
              <a:rPr spc="-229" dirty="0"/>
              <a:t> </a:t>
            </a:r>
            <a:r>
              <a:rPr spc="330" dirty="0"/>
              <a:t>Bank</a:t>
            </a:r>
            <a:r>
              <a:rPr spc="-229" dirty="0"/>
              <a:t> </a:t>
            </a:r>
            <a:r>
              <a:rPr spc="190" dirty="0"/>
              <a:t>Fraud </a:t>
            </a:r>
            <a:r>
              <a:rPr spc="165" dirty="0"/>
              <a:t>Detection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817084" y="2689011"/>
            <a:ext cx="6513830" cy="23463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800"/>
              </a:lnSpc>
              <a:spcBef>
                <a:spcPts val="100"/>
              </a:spcBef>
            </a:pP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Machine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learning</a:t>
            </a:r>
            <a:r>
              <a:rPr sz="1650" spc="-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play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200" dirty="0">
                <a:solidFill>
                  <a:srgbClr val="262626"/>
                </a:solidFill>
                <a:latin typeface="Lucida Sans Unicode"/>
                <a:cs typeface="Lucida Sans Unicode"/>
              </a:rPr>
              <a:t>a</a:t>
            </a:r>
            <a:r>
              <a:rPr sz="1650" spc="-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crucial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role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in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fraud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by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analyzing</a:t>
            </a:r>
            <a:r>
              <a:rPr sz="1650" spc="-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vast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amounts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of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data</a:t>
            </a:r>
            <a:r>
              <a:rPr sz="1650" spc="-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identifying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patterns</a:t>
            </a:r>
            <a:r>
              <a:rPr sz="1650" spc="1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anomalies.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This</a:t>
            </a:r>
            <a:r>
              <a:rPr sz="1650" spc="1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understanding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is</a:t>
            </a:r>
            <a:r>
              <a:rPr sz="1650" spc="1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essential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for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banks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enhance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 their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-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systems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minimize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financial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losses.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By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leveraging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these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models,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banks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can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effectively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protect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customer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assets</a:t>
            </a:r>
            <a:r>
              <a:rPr sz="1650" spc="114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maintain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integrity of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their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financial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systems.</a:t>
            </a:r>
            <a:endParaRPr sz="1650">
              <a:latin typeface="Lucida Sans Unicode"/>
              <a:cs typeface="Lucida Sans Unicode"/>
            </a:endParaRPr>
          </a:p>
        </p:txBody>
      </p:sp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xfrm>
            <a:off x="817083" y="1366463"/>
            <a:ext cx="5017135" cy="991235"/>
          </a:xfrm>
          <a:prstGeom prst="rect">
            <a:avLst/>
          </a:prstGeom>
        </p:spPr>
        <p:txBody>
          <a:bodyPr vert="horz" wrap="square" lIns="0" tIns="52069" rIns="0" bIns="0" rtlCol="0">
            <a:spAutoFit/>
          </a:bodyPr>
          <a:lstStyle/>
          <a:p>
            <a:pPr marL="12700" marR="5080">
              <a:lnSpc>
                <a:spcPts val="3690"/>
              </a:lnSpc>
              <a:spcBef>
                <a:spcPts val="409"/>
              </a:spcBef>
            </a:pPr>
            <a:r>
              <a:rPr sz="3250" spc="-170" dirty="0"/>
              <a:t>2.</a:t>
            </a:r>
            <a:r>
              <a:rPr sz="3250" spc="-310" dirty="0"/>
              <a:t> </a:t>
            </a:r>
            <a:r>
              <a:rPr sz="3250" spc="245" dirty="0"/>
              <a:t>Understanding</a:t>
            </a:r>
            <a:r>
              <a:rPr sz="3250" spc="-245" dirty="0"/>
              <a:t> </a:t>
            </a:r>
            <a:r>
              <a:rPr sz="3250" spc="100" dirty="0"/>
              <a:t>the </a:t>
            </a:r>
            <a:r>
              <a:rPr sz="3250" spc="250" dirty="0"/>
              <a:t>Importance</a:t>
            </a:r>
            <a:r>
              <a:rPr sz="3250" spc="-270" dirty="0"/>
              <a:t> </a:t>
            </a:r>
            <a:r>
              <a:rPr sz="3250" spc="125" dirty="0"/>
              <a:t>of</a:t>
            </a:r>
            <a:r>
              <a:rPr sz="3250" spc="-275" dirty="0"/>
              <a:t> </a:t>
            </a:r>
            <a:r>
              <a:rPr sz="3250" spc="280" dirty="0"/>
              <a:t>Machine</a:t>
            </a:r>
            <a:endParaRPr sz="3250"/>
          </a:p>
        </p:txBody>
      </p:sp>
      <p:sp>
        <p:nvSpPr>
          <p:cNvPr id="44" name="object 44"/>
          <p:cNvSpPr txBox="1"/>
          <p:nvPr/>
        </p:nvSpPr>
        <p:spPr>
          <a:xfrm>
            <a:off x="817083" y="2302865"/>
            <a:ext cx="3564254" cy="5226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3250" b="1" spc="190" dirty="0">
                <a:solidFill>
                  <a:srgbClr val="5D5D4E"/>
                </a:solidFill>
                <a:latin typeface="Trebuchet MS"/>
                <a:cs typeface="Trebuchet MS"/>
              </a:rPr>
              <a:t>Learning</a:t>
            </a:r>
            <a:r>
              <a:rPr sz="3250" b="1" spc="-260" dirty="0">
                <a:solidFill>
                  <a:srgbClr val="5D5D4E"/>
                </a:solidFill>
                <a:latin typeface="Trebuchet MS"/>
                <a:cs typeface="Trebuchet MS"/>
              </a:rPr>
              <a:t> </a:t>
            </a:r>
            <a:r>
              <a:rPr sz="3250" b="1" spc="295" dirty="0">
                <a:solidFill>
                  <a:srgbClr val="5D5D4E"/>
                </a:solidFill>
                <a:latin typeface="Trebuchet MS"/>
                <a:cs typeface="Trebuchet MS"/>
              </a:rPr>
              <a:t>Models</a:t>
            </a:r>
            <a:endParaRPr sz="32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9055">
              <a:lnSpc>
                <a:spcPct val="131800"/>
              </a:lnSpc>
              <a:spcBef>
                <a:spcPts val="100"/>
              </a:spcBef>
            </a:pPr>
            <a:r>
              <a:rPr dirty="0"/>
              <a:t>Understanding</a:t>
            </a:r>
            <a:r>
              <a:rPr spc="-30" dirty="0"/>
              <a:t> </a:t>
            </a:r>
            <a:r>
              <a:rPr dirty="0"/>
              <a:t>the</a:t>
            </a:r>
            <a:r>
              <a:rPr spc="20" dirty="0"/>
              <a:t> </a:t>
            </a:r>
            <a:r>
              <a:rPr dirty="0"/>
              <a:t>different</a:t>
            </a:r>
            <a:r>
              <a:rPr spc="55" dirty="0"/>
              <a:t> </a:t>
            </a:r>
            <a:r>
              <a:rPr dirty="0"/>
              <a:t>types</a:t>
            </a:r>
            <a:r>
              <a:rPr spc="80" dirty="0"/>
              <a:t> </a:t>
            </a:r>
            <a:r>
              <a:rPr spc="-10" dirty="0"/>
              <a:t>of</a:t>
            </a:r>
            <a:r>
              <a:rPr spc="55" dirty="0"/>
              <a:t> </a:t>
            </a:r>
            <a:r>
              <a:rPr dirty="0"/>
              <a:t>bank</a:t>
            </a:r>
            <a:r>
              <a:rPr spc="25" dirty="0"/>
              <a:t> </a:t>
            </a:r>
            <a:r>
              <a:rPr dirty="0"/>
              <a:t>fraud</a:t>
            </a:r>
            <a:r>
              <a:rPr spc="-25" dirty="0"/>
              <a:t> </a:t>
            </a:r>
            <a:r>
              <a:rPr dirty="0"/>
              <a:t>is</a:t>
            </a:r>
            <a:r>
              <a:rPr spc="75" dirty="0"/>
              <a:t> </a:t>
            </a:r>
            <a:r>
              <a:rPr spc="45" dirty="0"/>
              <a:t>crucial</a:t>
            </a:r>
            <a:r>
              <a:rPr spc="20" dirty="0"/>
              <a:t> </a:t>
            </a:r>
            <a:r>
              <a:rPr spc="-25" dirty="0"/>
              <a:t>in </a:t>
            </a:r>
            <a:r>
              <a:rPr dirty="0"/>
              <a:t>developing</a:t>
            </a:r>
            <a:r>
              <a:rPr spc="75" dirty="0"/>
              <a:t> </a:t>
            </a:r>
            <a:r>
              <a:rPr dirty="0"/>
              <a:t>effective</a:t>
            </a:r>
            <a:r>
              <a:rPr spc="125" dirty="0"/>
              <a:t> </a:t>
            </a:r>
            <a:r>
              <a:rPr dirty="0"/>
              <a:t>detection</a:t>
            </a:r>
            <a:r>
              <a:rPr spc="170" dirty="0"/>
              <a:t> </a:t>
            </a:r>
            <a:r>
              <a:rPr dirty="0"/>
              <a:t>models.</a:t>
            </a:r>
            <a:r>
              <a:rPr spc="125" dirty="0"/>
              <a:t> </a:t>
            </a:r>
            <a:r>
              <a:rPr dirty="0"/>
              <a:t>Common</a:t>
            </a:r>
            <a:r>
              <a:rPr spc="165" dirty="0"/>
              <a:t> </a:t>
            </a:r>
            <a:r>
              <a:rPr dirty="0"/>
              <a:t>types</a:t>
            </a:r>
            <a:r>
              <a:rPr spc="204" dirty="0"/>
              <a:t> </a:t>
            </a:r>
            <a:r>
              <a:rPr spc="-10" dirty="0"/>
              <a:t>include </a:t>
            </a:r>
            <a:r>
              <a:rPr dirty="0"/>
              <a:t>identity</a:t>
            </a:r>
            <a:r>
              <a:rPr spc="-5" dirty="0"/>
              <a:t> </a:t>
            </a:r>
            <a:r>
              <a:rPr spc="-20" dirty="0"/>
              <a:t>theft,</a:t>
            </a:r>
            <a:r>
              <a:rPr spc="-25" dirty="0"/>
              <a:t> </a:t>
            </a:r>
            <a:r>
              <a:rPr dirty="0"/>
              <a:t>credit</a:t>
            </a:r>
            <a:r>
              <a:rPr spc="-15" dirty="0"/>
              <a:t> </a:t>
            </a:r>
            <a:r>
              <a:rPr spc="75" dirty="0"/>
              <a:t>card</a:t>
            </a:r>
            <a:r>
              <a:rPr spc="-85" dirty="0"/>
              <a:t> </a:t>
            </a:r>
            <a:r>
              <a:rPr spc="-10" dirty="0"/>
              <a:t>fraud,</a:t>
            </a:r>
            <a:r>
              <a:rPr spc="-30" dirty="0"/>
              <a:t> </a:t>
            </a:r>
            <a:r>
              <a:rPr spc="85" dirty="0"/>
              <a:t>and</a:t>
            </a:r>
            <a:r>
              <a:rPr spc="-85" dirty="0"/>
              <a:t> </a:t>
            </a:r>
            <a:r>
              <a:rPr spc="50" dirty="0"/>
              <a:t>money</a:t>
            </a:r>
            <a:r>
              <a:rPr spc="-5" dirty="0"/>
              <a:t> </a:t>
            </a:r>
            <a:r>
              <a:rPr spc="-10" dirty="0"/>
              <a:t>laundering.</a:t>
            </a:r>
          </a:p>
          <a:p>
            <a:pPr marL="12700" marR="116205">
              <a:lnSpc>
                <a:spcPct val="131800"/>
              </a:lnSpc>
            </a:pPr>
            <a:r>
              <a:rPr dirty="0"/>
              <a:t>Detecting</a:t>
            </a:r>
            <a:r>
              <a:rPr spc="25" dirty="0"/>
              <a:t> </a:t>
            </a:r>
            <a:r>
              <a:rPr spc="85" dirty="0"/>
              <a:t>and</a:t>
            </a:r>
            <a:r>
              <a:rPr spc="25" dirty="0"/>
              <a:t> </a:t>
            </a:r>
            <a:r>
              <a:rPr dirty="0"/>
              <a:t>preventing</a:t>
            </a:r>
            <a:r>
              <a:rPr spc="25" dirty="0"/>
              <a:t> </a:t>
            </a:r>
            <a:r>
              <a:rPr spc="50" dirty="0"/>
              <a:t>these</a:t>
            </a:r>
            <a:r>
              <a:rPr spc="75" dirty="0"/>
              <a:t> </a:t>
            </a:r>
            <a:r>
              <a:rPr dirty="0"/>
              <a:t>fraudulent</a:t>
            </a:r>
            <a:r>
              <a:rPr spc="114" dirty="0"/>
              <a:t> </a:t>
            </a:r>
            <a:r>
              <a:rPr dirty="0"/>
              <a:t>activities</a:t>
            </a:r>
            <a:r>
              <a:rPr spc="140" dirty="0"/>
              <a:t> </a:t>
            </a:r>
            <a:r>
              <a:rPr spc="110" dirty="0"/>
              <a:t>can </a:t>
            </a:r>
            <a:r>
              <a:rPr spc="60" dirty="0"/>
              <a:t>save </a:t>
            </a:r>
            <a:r>
              <a:rPr dirty="0"/>
              <a:t>banks</a:t>
            </a:r>
            <a:r>
              <a:rPr spc="30" dirty="0"/>
              <a:t> </a:t>
            </a:r>
            <a:r>
              <a:rPr spc="-10" dirty="0"/>
              <a:t>millions</a:t>
            </a:r>
            <a:r>
              <a:rPr spc="30" dirty="0"/>
              <a:t> </a:t>
            </a:r>
            <a:r>
              <a:rPr spc="-10" dirty="0"/>
              <a:t>of</a:t>
            </a:r>
            <a:r>
              <a:rPr spc="10" dirty="0"/>
              <a:t> </a:t>
            </a:r>
            <a:r>
              <a:rPr dirty="0"/>
              <a:t>dollars</a:t>
            </a:r>
            <a:r>
              <a:rPr spc="35" dirty="0"/>
              <a:t> </a:t>
            </a:r>
            <a:r>
              <a:rPr spc="85" dirty="0"/>
              <a:t>and</a:t>
            </a:r>
            <a:r>
              <a:rPr spc="-65" dirty="0"/>
              <a:t> </a:t>
            </a:r>
            <a:r>
              <a:rPr dirty="0"/>
              <a:t>protect</a:t>
            </a:r>
            <a:r>
              <a:rPr spc="10" dirty="0"/>
              <a:t> </a:t>
            </a:r>
            <a:r>
              <a:rPr dirty="0"/>
              <a:t>customers'</a:t>
            </a:r>
            <a:r>
              <a:rPr spc="10" dirty="0"/>
              <a:t> </a:t>
            </a:r>
            <a:r>
              <a:rPr spc="-10" dirty="0"/>
              <a:t>financial</a:t>
            </a:r>
          </a:p>
          <a:p>
            <a:pPr marL="12700" marR="5080">
              <a:lnSpc>
                <a:spcPct val="131800"/>
              </a:lnSpc>
            </a:pPr>
            <a:r>
              <a:rPr spc="-10" dirty="0"/>
              <a:t>well-</a:t>
            </a:r>
            <a:r>
              <a:rPr dirty="0"/>
              <a:t>being.</a:t>
            </a:r>
            <a:r>
              <a:rPr spc="25" dirty="0"/>
              <a:t> </a:t>
            </a:r>
            <a:r>
              <a:rPr spc="55" dirty="0"/>
              <a:t>Machine</a:t>
            </a:r>
            <a:r>
              <a:rPr spc="30" dirty="0"/>
              <a:t> </a:t>
            </a:r>
            <a:r>
              <a:rPr dirty="0"/>
              <a:t>learning</a:t>
            </a:r>
            <a:r>
              <a:rPr spc="-15" dirty="0"/>
              <a:t> </a:t>
            </a:r>
            <a:r>
              <a:rPr dirty="0"/>
              <a:t>models</a:t>
            </a:r>
            <a:r>
              <a:rPr spc="90" dirty="0"/>
              <a:t> </a:t>
            </a:r>
            <a:r>
              <a:rPr spc="110" dirty="0"/>
              <a:t>can</a:t>
            </a:r>
            <a:r>
              <a:rPr spc="60" dirty="0"/>
              <a:t> </a:t>
            </a:r>
            <a:r>
              <a:rPr dirty="0"/>
              <a:t>analyze</a:t>
            </a:r>
            <a:r>
              <a:rPr spc="30" dirty="0"/>
              <a:t> </a:t>
            </a:r>
            <a:r>
              <a:rPr dirty="0"/>
              <a:t>patterns</a:t>
            </a:r>
            <a:r>
              <a:rPr spc="90" dirty="0"/>
              <a:t> </a:t>
            </a:r>
            <a:r>
              <a:rPr spc="60" dirty="0"/>
              <a:t>and </a:t>
            </a:r>
            <a:r>
              <a:rPr spc="10" dirty="0"/>
              <a:t>behavior</a:t>
            </a:r>
            <a:r>
              <a:rPr spc="75" dirty="0"/>
              <a:t> </a:t>
            </a:r>
            <a:r>
              <a:rPr spc="10" dirty="0"/>
              <a:t>to identify</a:t>
            </a:r>
            <a:r>
              <a:rPr spc="110" dirty="0"/>
              <a:t> </a:t>
            </a:r>
            <a:r>
              <a:rPr spc="10" dirty="0"/>
              <a:t>suspicious</a:t>
            </a:r>
            <a:r>
              <a:rPr spc="120" dirty="0"/>
              <a:t> </a:t>
            </a:r>
            <a:r>
              <a:rPr spc="10" dirty="0"/>
              <a:t>transactions</a:t>
            </a:r>
            <a:r>
              <a:rPr spc="125" dirty="0"/>
              <a:t> </a:t>
            </a:r>
            <a:r>
              <a:rPr spc="85" dirty="0"/>
              <a:t>and</a:t>
            </a:r>
            <a:r>
              <a:rPr spc="10" dirty="0"/>
              <a:t> mitigate</a:t>
            </a:r>
            <a:r>
              <a:rPr spc="55" dirty="0"/>
              <a:t> </a:t>
            </a:r>
            <a:r>
              <a:rPr spc="-25" dirty="0"/>
              <a:t>the </a:t>
            </a:r>
            <a:r>
              <a:rPr spc="60" dirty="0"/>
              <a:t>impact</a:t>
            </a:r>
            <a:r>
              <a:rPr spc="20" dirty="0"/>
              <a:t> </a:t>
            </a:r>
            <a:r>
              <a:rPr spc="-10" dirty="0"/>
              <a:t>of</a:t>
            </a:r>
            <a:r>
              <a:rPr spc="20" dirty="0"/>
              <a:t> </a:t>
            </a:r>
            <a:r>
              <a:rPr dirty="0"/>
              <a:t>fraud</a:t>
            </a:r>
            <a:r>
              <a:rPr spc="-50" dirty="0"/>
              <a:t> </a:t>
            </a:r>
            <a:r>
              <a:rPr dirty="0"/>
              <a:t>on</a:t>
            </a:r>
            <a:r>
              <a:rPr spc="15" dirty="0"/>
              <a:t> </a:t>
            </a:r>
            <a:r>
              <a:rPr dirty="0"/>
              <a:t>the</a:t>
            </a:r>
            <a:r>
              <a:rPr spc="-10" dirty="0"/>
              <a:t> </a:t>
            </a:r>
            <a:r>
              <a:rPr dirty="0"/>
              <a:t>banking</a:t>
            </a:r>
            <a:r>
              <a:rPr spc="-55" dirty="0"/>
              <a:t> </a:t>
            </a:r>
            <a:r>
              <a:rPr spc="-10" dirty="0"/>
              <a:t>industry.</a:t>
            </a:r>
          </a:p>
        </p:txBody>
      </p:sp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 marR="5080">
              <a:lnSpc>
                <a:spcPts val="3810"/>
              </a:lnSpc>
              <a:spcBef>
                <a:spcPts val="425"/>
              </a:spcBef>
            </a:pPr>
            <a:r>
              <a:rPr spc="-90" dirty="0"/>
              <a:t>3.</a:t>
            </a:r>
            <a:r>
              <a:rPr spc="-325" dirty="0"/>
              <a:t> </a:t>
            </a:r>
            <a:r>
              <a:rPr spc="260" dirty="0"/>
              <a:t>Key</a:t>
            </a:r>
            <a:r>
              <a:rPr spc="-265" dirty="0"/>
              <a:t> </a:t>
            </a:r>
            <a:r>
              <a:rPr spc="235" dirty="0"/>
              <a:t>Types</a:t>
            </a:r>
            <a:r>
              <a:rPr spc="-245" dirty="0"/>
              <a:t> </a:t>
            </a:r>
            <a:r>
              <a:rPr spc="130" dirty="0"/>
              <a:t>of</a:t>
            </a:r>
            <a:r>
              <a:rPr spc="-305" dirty="0"/>
              <a:t> </a:t>
            </a:r>
            <a:r>
              <a:rPr spc="330" dirty="0"/>
              <a:t>Bank</a:t>
            </a:r>
            <a:r>
              <a:rPr spc="-220" dirty="0"/>
              <a:t> </a:t>
            </a:r>
            <a:r>
              <a:rPr spc="235" dirty="0"/>
              <a:t>Frauds </a:t>
            </a:r>
            <a:r>
              <a:rPr spc="385" dirty="0"/>
              <a:t>and</a:t>
            </a:r>
            <a:r>
              <a:rPr spc="-254" dirty="0"/>
              <a:t> </a:t>
            </a:r>
            <a:r>
              <a:rPr spc="95" dirty="0"/>
              <a:t>their</a:t>
            </a:r>
            <a:r>
              <a:rPr spc="-250" dirty="0"/>
              <a:t> </a:t>
            </a:r>
            <a:r>
              <a:rPr spc="325" dirty="0"/>
              <a:t>Impact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817084" y="2769088"/>
            <a:ext cx="6599555" cy="29292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Exploring</a:t>
            </a:r>
            <a:r>
              <a:rPr sz="1650" spc="-8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Different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Machine</a:t>
            </a:r>
            <a:r>
              <a:rPr sz="1650" spc="-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Learning</a:t>
            </a:r>
            <a:r>
              <a:rPr sz="1650" spc="-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</a:t>
            </a:r>
            <a:endParaRPr sz="165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75"/>
              </a:spcBef>
            </a:pPr>
            <a:endParaRPr sz="1650">
              <a:latin typeface="Lucida Sans Unicode"/>
              <a:cs typeface="Lucida Sans Unicode"/>
            </a:endParaRPr>
          </a:p>
          <a:p>
            <a:pPr marL="12700" marR="5080">
              <a:lnSpc>
                <a:spcPct val="131800"/>
              </a:lnSpc>
            </a:pP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When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 it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comes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</a:t>
            </a:r>
            <a:r>
              <a:rPr sz="1650" spc="-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-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detection, there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are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several 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machine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learning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that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10" dirty="0">
                <a:solidFill>
                  <a:srgbClr val="262626"/>
                </a:solidFill>
                <a:latin typeface="Lucida Sans Unicode"/>
                <a:cs typeface="Lucida Sans Unicode"/>
              </a:rPr>
              <a:t>can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be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leveraged.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These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include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logistic</a:t>
            </a:r>
            <a:r>
              <a:rPr sz="1650" spc="-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regression,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random</a:t>
            </a:r>
            <a:r>
              <a:rPr sz="1650" spc="-10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forest,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support</a:t>
            </a:r>
            <a:r>
              <a:rPr sz="1650" spc="-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vector</a:t>
            </a:r>
            <a:r>
              <a:rPr sz="1650" spc="-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machines,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neural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networks.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Each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</a:t>
            </a:r>
            <a:r>
              <a:rPr sz="1650" spc="-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has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its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strengths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and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weaknesses,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understanding their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capabilities</a:t>
            </a:r>
            <a:r>
              <a:rPr sz="1650" spc="1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10" dirty="0">
                <a:solidFill>
                  <a:srgbClr val="262626"/>
                </a:solidFill>
                <a:latin typeface="Lucida Sans Unicode"/>
                <a:cs typeface="Lucida Sans Unicode"/>
              </a:rPr>
              <a:t>can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help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banks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make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informed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decisions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on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which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implement 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for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effective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detection.</a:t>
            </a:r>
            <a:endParaRPr sz="1650">
              <a:latin typeface="Lucida Sans Unicode"/>
              <a:cs typeface="Lucida Sans Unicode"/>
            </a:endParaRPr>
          </a:p>
        </p:txBody>
      </p:sp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 marR="5080">
              <a:lnSpc>
                <a:spcPts val="3810"/>
              </a:lnSpc>
              <a:spcBef>
                <a:spcPts val="425"/>
              </a:spcBef>
            </a:pPr>
            <a:r>
              <a:rPr spc="-10" dirty="0"/>
              <a:t>4.</a:t>
            </a:r>
            <a:r>
              <a:rPr spc="-305" dirty="0"/>
              <a:t> </a:t>
            </a:r>
            <a:r>
              <a:rPr spc="180" dirty="0"/>
              <a:t>Exploring</a:t>
            </a:r>
            <a:r>
              <a:rPr spc="-240" dirty="0"/>
              <a:t> </a:t>
            </a:r>
            <a:r>
              <a:rPr spc="95" dirty="0"/>
              <a:t>Different</a:t>
            </a:r>
            <a:r>
              <a:rPr spc="-270" dirty="0"/>
              <a:t> </a:t>
            </a:r>
            <a:r>
              <a:rPr spc="315" dirty="0"/>
              <a:t>Machine </a:t>
            </a:r>
            <a:r>
              <a:rPr spc="210" dirty="0"/>
              <a:t>Learning</a:t>
            </a:r>
            <a:r>
              <a:rPr spc="-240" dirty="0"/>
              <a:t> </a:t>
            </a:r>
            <a:r>
              <a:rPr spc="300" dirty="0"/>
              <a:t>Models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817084" y="2689011"/>
            <a:ext cx="6631305" cy="2677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800"/>
              </a:lnSpc>
              <a:spcBef>
                <a:spcPts val="100"/>
              </a:spcBef>
            </a:pP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In order</a:t>
            </a:r>
            <a:r>
              <a:rPr sz="1650" spc="-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to</a:t>
            </a:r>
            <a:r>
              <a:rPr sz="1650" spc="-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maximize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effectiveness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of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machine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learning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</a:t>
            </a:r>
            <a:r>
              <a:rPr sz="1650" spc="114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for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detection,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feature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engineering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data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preprocessing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techniques</a:t>
            </a:r>
            <a:r>
              <a:rPr sz="1650" spc="1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play</a:t>
            </a:r>
            <a:r>
              <a:rPr sz="1650" spc="1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200" dirty="0">
                <a:solidFill>
                  <a:srgbClr val="262626"/>
                </a:solidFill>
                <a:latin typeface="Lucida Sans Unicode"/>
                <a:cs typeface="Lucida Sans Unicode"/>
              </a:rPr>
              <a:t>a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crucial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60" dirty="0">
                <a:solidFill>
                  <a:srgbClr val="262626"/>
                </a:solidFill>
                <a:latin typeface="Lucida Sans Unicode"/>
                <a:cs typeface="Lucida Sans Unicode"/>
              </a:rPr>
              <a:t>role.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These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techniques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involve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selecting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creating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relevant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features</a:t>
            </a:r>
            <a:r>
              <a:rPr sz="1650" spc="1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from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the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available</a:t>
            </a:r>
            <a:r>
              <a:rPr sz="1650" spc="10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data,</a:t>
            </a:r>
            <a:r>
              <a:rPr sz="1650" spc="1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handling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missing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values,</a:t>
            </a:r>
            <a:r>
              <a:rPr sz="1650" spc="1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normalizing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data,</a:t>
            </a:r>
            <a:r>
              <a:rPr sz="1650" spc="1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and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addressing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class</a:t>
            </a:r>
            <a:r>
              <a:rPr sz="1650" spc="1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imbalance.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By</a:t>
            </a:r>
            <a:r>
              <a:rPr sz="1650" spc="1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implementing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these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techniques,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banks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10" dirty="0">
                <a:solidFill>
                  <a:srgbClr val="262626"/>
                </a:solidFill>
                <a:latin typeface="Lucida Sans Unicode"/>
                <a:cs typeface="Lucida Sans Unicode"/>
              </a:rPr>
              <a:t>can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enhance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accuracy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efficiency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of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their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</a:t>
            </a:r>
            <a:r>
              <a:rPr sz="1650" spc="1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systems.</a:t>
            </a:r>
            <a:endParaRPr sz="1650">
              <a:latin typeface="Lucida Sans Unicode"/>
              <a:cs typeface="Lucida Sans Unicode"/>
            </a:endParaRPr>
          </a:p>
        </p:txBody>
      </p:sp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xfrm>
            <a:off x="817083" y="1364736"/>
            <a:ext cx="5953125" cy="1024255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 marR="5080">
              <a:lnSpc>
                <a:spcPts val="3810"/>
              </a:lnSpc>
              <a:spcBef>
                <a:spcPts val="425"/>
              </a:spcBef>
            </a:pPr>
            <a:r>
              <a:rPr spc="-10" dirty="0"/>
              <a:t>5.</a:t>
            </a:r>
            <a:r>
              <a:rPr spc="-310" dirty="0"/>
              <a:t> </a:t>
            </a:r>
            <a:r>
              <a:rPr spc="140" dirty="0"/>
              <a:t>Feature</a:t>
            </a:r>
            <a:r>
              <a:rPr spc="-250" dirty="0"/>
              <a:t> </a:t>
            </a:r>
            <a:r>
              <a:rPr spc="220" dirty="0"/>
              <a:t>Engineering</a:t>
            </a:r>
            <a:r>
              <a:rPr spc="-240" dirty="0"/>
              <a:t> </a:t>
            </a:r>
            <a:r>
              <a:rPr spc="360" dirty="0"/>
              <a:t>and </a:t>
            </a:r>
            <a:r>
              <a:rPr spc="335" dirty="0"/>
              <a:t>Data</a:t>
            </a:r>
            <a:r>
              <a:rPr spc="-260" dirty="0"/>
              <a:t> </a:t>
            </a:r>
            <a:r>
              <a:rPr spc="245" dirty="0"/>
              <a:t>Preprocessing</a:t>
            </a:r>
          </a:p>
        </p:txBody>
      </p:sp>
      <p:sp>
        <p:nvSpPr>
          <p:cNvPr id="44" name="object 44"/>
          <p:cNvSpPr txBox="1"/>
          <p:nvPr/>
        </p:nvSpPr>
        <p:spPr>
          <a:xfrm>
            <a:off x="817083" y="2333428"/>
            <a:ext cx="260096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350" b="1" spc="215" dirty="0">
                <a:solidFill>
                  <a:srgbClr val="5D5D4E"/>
                </a:solidFill>
                <a:latin typeface="Trebuchet MS"/>
                <a:cs typeface="Trebuchet MS"/>
              </a:rPr>
              <a:t>Techniques</a:t>
            </a:r>
            <a:endParaRPr sz="33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800"/>
              </a:lnSpc>
              <a:spcBef>
                <a:spcPts val="100"/>
              </a:spcBef>
            </a:pPr>
            <a:r>
              <a:rPr spc="-50" dirty="0"/>
              <a:t>To</a:t>
            </a:r>
            <a:r>
              <a:rPr spc="-10" dirty="0"/>
              <a:t> </a:t>
            </a:r>
            <a:r>
              <a:rPr dirty="0"/>
              <a:t>effectively</a:t>
            </a:r>
            <a:r>
              <a:rPr spc="90" dirty="0"/>
              <a:t> </a:t>
            </a:r>
            <a:r>
              <a:rPr dirty="0"/>
              <a:t>leverage</a:t>
            </a:r>
            <a:r>
              <a:rPr spc="40" dirty="0"/>
              <a:t> </a:t>
            </a:r>
            <a:r>
              <a:rPr spc="75" dirty="0"/>
              <a:t>machine</a:t>
            </a:r>
            <a:r>
              <a:rPr spc="40" dirty="0"/>
              <a:t> </a:t>
            </a:r>
            <a:r>
              <a:rPr dirty="0"/>
              <a:t>learning</a:t>
            </a:r>
            <a:r>
              <a:rPr spc="-10" dirty="0"/>
              <a:t> </a:t>
            </a:r>
            <a:r>
              <a:rPr dirty="0"/>
              <a:t>models</a:t>
            </a:r>
            <a:r>
              <a:rPr spc="105" dirty="0"/>
              <a:t> </a:t>
            </a:r>
            <a:r>
              <a:rPr spc="-40" dirty="0"/>
              <a:t>for</a:t>
            </a:r>
            <a:r>
              <a:rPr spc="60" dirty="0"/>
              <a:t> </a:t>
            </a:r>
            <a:r>
              <a:rPr dirty="0"/>
              <a:t>bank</a:t>
            </a:r>
            <a:r>
              <a:rPr spc="45" dirty="0"/>
              <a:t> </a:t>
            </a:r>
            <a:r>
              <a:rPr spc="-10" dirty="0"/>
              <a:t>fraud </a:t>
            </a:r>
            <a:r>
              <a:rPr dirty="0"/>
              <a:t>detection,</a:t>
            </a:r>
            <a:r>
              <a:rPr spc="5" dirty="0"/>
              <a:t> </a:t>
            </a:r>
            <a:r>
              <a:rPr spc="200" dirty="0"/>
              <a:t>a</a:t>
            </a:r>
            <a:r>
              <a:rPr spc="-60" dirty="0"/>
              <a:t> </a:t>
            </a:r>
            <a:r>
              <a:rPr spc="60" dirty="0"/>
              <a:t>systematic</a:t>
            </a:r>
            <a:r>
              <a:rPr spc="5" dirty="0"/>
              <a:t> </a:t>
            </a:r>
            <a:r>
              <a:rPr spc="-25" dirty="0"/>
              <a:t>workflow</a:t>
            </a:r>
            <a:r>
              <a:rPr spc="-5" dirty="0"/>
              <a:t> </a:t>
            </a:r>
            <a:r>
              <a:rPr spc="-40" dirty="0"/>
              <a:t>for</a:t>
            </a:r>
            <a:r>
              <a:rPr dirty="0"/>
              <a:t> model</a:t>
            </a:r>
            <a:r>
              <a:rPr spc="-20" dirty="0"/>
              <a:t> </a:t>
            </a:r>
            <a:r>
              <a:rPr dirty="0"/>
              <a:t>training</a:t>
            </a:r>
            <a:r>
              <a:rPr spc="-60" dirty="0"/>
              <a:t> </a:t>
            </a:r>
            <a:r>
              <a:rPr spc="60" dirty="0"/>
              <a:t>and </a:t>
            </a:r>
            <a:r>
              <a:rPr dirty="0"/>
              <a:t>evaluation</a:t>
            </a:r>
            <a:r>
              <a:rPr spc="40" dirty="0"/>
              <a:t> </a:t>
            </a:r>
            <a:r>
              <a:rPr dirty="0"/>
              <a:t>is</a:t>
            </a:r>
            <a:r>
              <a:rPr spc="70" dirty="0"/>
              <a:t> </a:t>
            </a:r>
            <a:r>
              <a:rPr dirty="0"/>
              <a:t>crucial.</a:t>
            </a:r>
            <a:r>
              <a:rPr spc="10" dirty="0"/>
              <a:t> </a:t>
            </a:r>
            <a:r>
              <a:rPr spc="-10" dirty="0"/>
              <a:t>This</a:t>
            </a:r>
            <a:r>
              <a:rPr spc="75" dirty="0"/>
              <a:t> </a:t>
            </a:r>
            <a:r>
              <a:rPr dirty="0"/>
              <a:t>includes</a:t>
            </a:r>
            <a:r>
              <a:rPr spc="70" dirty="0"/>
              <a:t> </a:t>
            </a:r>
            <a:r>
              <a:rPr spc="90" dirty="0"/>
              <a:t>data</a:t>
            </a:r>
            <a:r>
              <a:rPr spc="-30" dirty="0"/>
              <a:t> </a:t>
            </a:r>
            <a:r>
              <a:rPr dirty="0"/>
              <a:t>splitting</a:t>
            </a:r>
            <a:r>
              <a:rPr spc="-30" dirty="0"/>
              <a:t> </a:t>
            </a:r>
            <a:r>
              <a:rPr dirty="0"/>
              <a:t>into</a:t>
            </a:r>
            <a:r>
              <a:rPr spc="-35" dirty="0"/>
              <a:t> </a:t>
            </a:r>
            <a:r>
              <a:rPr spc="-10" dirty="0"/>
              <a:t>training </a:t>
            </a:r>
            <a:r>
              <a:rPr spc="85" dirty="0"/>
              <a:t>and</a:t>
            </a:r>
            <a:r>
              <a:rPr spc="75" dirty="0"/>
              <a:t> </a:t>
            </a:r>
            <a:r>
              <a:rPr dirty="0"/>
              <a:t>testing</a:t>
            </a:r>
            <a:r>
              <a:rPr spc="80" dirty="0"/>
              <a:t> </a:t>
            </a:r>
            <a:r>
              <a:rPr dirty="0"/>
              <a:t>sets,</a:t>
            </a:r>
            <a:r>
              <a:rPr spc="160" dirty="0"/>
              <a:t> </a:t>
            </a:r>
            <a:r>
              <a:rPr dirty="0"/>
              <a:t>selecting</a:t>
            </a:r>
            <a:r>
              <a:rPr spc="80" dirty="0"/>
              <a:t> </a:t>
            </a:r>
            <a:r>
              <a:rPr dirty="0"/>
              <a:t>appropriate</a:t>
            </a:r>
            <a:r>
              <a:rPr spc="130" dirty="0"/>
              <a:t> </a:t>
            </a:r>
            <a:r>
              <a:rPr dirty="0"/>
              <a:t>evaluation</a:t>
            </a:r>
            <a:r>
              <a:rPr spc="170" dirty="0"/>
              <a:t> </a:t>
            </a:r>
            <a:r>
              <a:rPr spc="-10" dirty="0"/>
              <a:t>metrics, </a:t>
            </a:r>
            <a:r>
              <a:rPr dirty="0"/>
              <a:t>selecting</a:t>
            </a:r>
            <a:r>
              <a:rPr spc="-30" dirty="0"/>
              <a:t> </a:t>
            </a:r>
            <a:r>
              <a:rPr spc="85" dirty="0"/>
              <a:t>and</a:t>
            </a:r>
            <a:r>
              <a:rPr spc="-25" dirty="0"/>
              <a:t> </a:t>
            </a:r>
            <a:r>
              <a:rPr dirty="0"/>
              <a:t>tuning</a:t>
            </a:r>
            <a:r>
              <a:rPr spc="-25" dirty="0"/>
              <a:t> </a:t>
            </a:r>
            <a:r>
              <a:rPr dirty="0"/>
              <a:t>the</a:t>
            </a:r>
            <a:r>
              <a:rPr spc="20" dirty="0"/>
              <a:t> </a:t>
            </a:r>
            <a:r>
              <a:rPr spc="-10" dirty="0"/>
              <a:t>model,</a:t>
            </a:r>
            <a:r>
              <a:rPr spc="45" dirty="0"/>
              <a:t> </a:t>
            </a:r>
            <a:r>
              <a:rPr spc="85" dirty="0"/>
              <a:t>and</a:t>
            </a:r>
            <a:r>
              <a:rPr spc="-30" dirty="0"/>
              <a:t> </a:t>
            </a:r>
            <a:r>
              <a:rPr spc="55" dirty="0"/>
              <a:t>assessing</a:t>
            </a:r>
            <a:r>
              <a:rPr spc="-25" dirty="0"/>
              <a:t> its</a:t>
            </a:r>
            <a:r>
              <a:rPr spc="500" dirty="0"/>
              <a:t> </a:t>
            </a:r>
            <a:r>
              <a:rPr dirty="0"/>
              <a:t>performance.</a:t>
            </a:r>
            <a:r>
              <a:rPr spc="-5" dirty="0"/>
              <a:t> </a:t>
            </a:r>
            <a:r>
              <a:rPr dirty="0"/>
              <a:t>By</a:t>
            </a:r>
            <a:r>
              <a:rPr spc="50" dirty="0"/>
              <a:t> </a:t>
            </a:r>
            <a:r>
              <a:rPr spc="-10" dirty="0"/>
              <a:t>following</a:t>
            </a:r>
            <a:r>
              <a:rPr spc="-45" dirty="0"/>
              <a:t> </a:t>
            </a:r>
            <a:r>
              <a:rPr dirty="0"/>
              <a:t>this</a:t>
            </a:r>
            <a:r>
              <a:rPr spc="60" dirty="0"/>
              <a:t> </a:t>
            </a:r>
            <a:r>
              <a:rPr spc="-45" dirty="0"/>
              <a:t>workflow,</a:t>
            </a:r>
            <a:r>
              <a:rPr spc="25" dirty="0"/>
              <a:t> </a:t>
            </a:r>
            <a:r>
              <a:rPr dirty="0"/>
              <a:t>banks</a:t>
            </a:r>
            <a:r>
              <a:rPr spc="60" dirty="0"/>
              <a:t> </a:t>
            </a:r>
            <a:r>
              <a:rPr spc="110" dirty="0"/>
              <a:t>can</a:t>
            </a:r>
            <a:r>
              <a:rPr spc="30" dirty="0"/>
              <a:t> </a:t>
            </a:r>
            <a:r>
              <a:rPr dirty="0"/>
              <a:t>ensure </a:t>
            </a:r>
            <a:r>
              <a:rPr spc="-25" dirty="0"/>
              <a:t>the </a:t>
            </a:r>
            <a:r>
              <a:rPr spc="70" dirty="0"/>
              <a:t>accuracy,</a:t>
            </a:r>
            <a:r>
              <a:rPr spc="10" dirty="0"/>
              <a:t> </a:t>
            </a:r>
            <a:r>
              <a:rPr spc="-20" dirty="0"/>
              <a:t>reliability,</a:t>
            </a:r>
            <a:r>
              <a:rPr spc="15" dirty="0"/>
              <a:t> </a:t>
            </a:r>
            <a:r>
              <a:rPr spc="85" dirty="0"/>
              <a:t>and</a:t>
            </a:r>
            <a:r>
              <a:rPr spc="-50" dirty="0"/>
              <a:t> </a:t>
            </a:r>
            <a:r>
              <a:rPr dirty="0"/>
              <a:t>scalability</a:t>
            </a:r>
            <a:r>
              <a:rPr spc="35" dirty="0"/>
              <a:t> </a:t>
            </a:r>
            <a:r>
              <a:rPr spc="-10" dirty="0"/>
              <a:t>of</a:t>
            </a:r>
            <a:r>
              <a:rPr spc="25" dirty="0"/>
              <a:t> </a:t>
            </a:r>
            <a:r>
              <a:rPr dirty="0"/>
              <a:t>their</a:t>
            </a:r>
            <a:r>
              <a:rPr spc="10" dirty="0"/>
              <a:t> </a:t>
            </a:r>
            <a:r>
              <a:rPr dirty="0"/>
              <a:t>fraud</a:t>
            </a:r>
            <a:r>
              <a:rPr spc="-50" dirty="0"/>
              <a:t> </a:t>
            </a:r>
            <a:r>
              <a:rPr spc="-10" dirty="0"/>
              <a:t>detection systems.</a:t>
            </a:r>
          </a:p>
        </p:txBody>
      </p:sp>
      <p:pic>
        <p:nvPicPr>
          <p:cNvPr id="42" name="object 4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547871" y="6756055"/>
            <a:ext cx="2168128" cy="806675"/>
          </a:xfrm>
          <a:prstGeom prst="rect">
            <a:avLst/>
          </a:prstGeom>
        </p:spPr>
      </p:pic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2700" marR="5080">
              <a:lnSpc>
                <a:spcPts val="3810"/>
              </a:lnSpc>
              <a:spcBef>
                <a:spcPts val="425"/>
              </a:spcBef>
            </a:pPr>
            <a:r>
              <a:rPr spc="-40" dirty="0"/>
              <a:t>6.</a:t>
            </a:r>
            <a:r>
              <a:rPr spc="-325" dirty="0"/>
              <a:t> </a:t>
            </a:r>
            <a:r>
              <a:rPr spc="280" dirty="0"/>
              <a:t>Model</a:t>
            </a:r>
            <a:r>
              <a:rPr spc="-254" dirty="0"/>
              <a:t> </a:t>
            </a:r>
            <a:r>
              <a:rPr spc="210" dirty="0"/>
              <a:t>Training</a:t>
            </a:r>
            <a:r>
              <a:rPr spc="-254" dirty="0"/>
              <a:t> </a:t>
            </a:r>
            <a:r>
              <a:rPr spc="360" dirty="0"/>
              <a:t>and </a:t>
            </a:r>
            <a:r>
              <a:rPr spc="220" dirty="0"/>
              <a:t>Evaluation</a:t>
            </a:r>
            <a:r>
              <a:rPr spc="-235" dirty="0"/>
              <a:t> </a:t>
            </a:r>
            <a:r>
              <a:rPr spc="195" dirty="0"/>
              <a:t>Workflow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/>
          <p:nvPr/>
        </p:nvSpPr>
        <p:spPr>
          <a:xfrm>
            <a:off x="817084" y="2689011"/>
            <a:ext cx="6510020" cy="3009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800"/>
              </a:lnSpc>
              <a:spcBef>
                <a:spcPts val="100"/>
              </a:spcBef>
            </a:pP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Supervised</a:t>
            </a:r>
            <a:r>
              <a:rPr sz="1650" spc="-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learning</a:t>
            </a:r>
            <a:r>
              <a:rPr sz="1650" spc="-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algorithms,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such</a:t>
            </a:r>
            <a:r>
              <a:rPr sz="1650" spc="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0" dirty="0">
                <a:solidFill>
                  <a:srgbClr val="262626"/>
                </a:solidFill>
                <a:latin typeface="Lucida Sans Unicode"/>
                <a:cs typeface="Lucida Sans Unicode"/>
              </a:rPr>
              <a:t>as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logistic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regression,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decision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trees,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random</a:t>
            </a:r>
            <a:r>
              <a:rPr sz="1650" spc="-8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forests,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10" dirty="0">
                <a:solidFill>
                  <a:srgbClr val="262626"/>
                </a:solidFill>
                <a:latin typeface="Lucida Sans Unicode"/>
                <a:cs typeface="Lucida Sans Unicode"/>
              </a:rPr>
              <a:t>can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be</a:t>
            </a:r>
            <a:r>
              <a:rPr sz="1650" spc="-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highly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effective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for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bank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detection.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These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algorithms</a:t>
            </a:r>
            <a:r>
              <a:rPr sz="1650" spc="10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35" dirty="0">
                <a:solidFill>
                  <a:srgbClr val="262626"/>
                </a:solidFill>
                <a:latin typeface="Lucida Sans Unicode"/>
                <a:cs typeface="Lucida Sans Unicode"/>
              </a:rPr>
              <a:t>utilize</a:t>
            </a:r>
            <a:r>
              <a:rPr sz="1650" spc="3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labeled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data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to 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create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predictive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that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10" dirty="0">
                <a:solidFill>
                  <a:srgbClr val="262626"/>
                </a:solidFill>
                <a:latin typeface="Lucida Sans Unicode"/>
                <a:cs typeface="Lucida Sans Unicode"/>
              </a:rPr>
              <a:t>can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identify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fraudulent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transactions</a:t>
            </a:r>
            <a:r>
              <a:rPr sz="1650" spc="6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with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high</a:t>
            </a:r>
            <a:r>
              <a:rPr sz="1650" spc="3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accuracy.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By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training</a:t>
            </a:r>
            <a:r>
              <a:rPr sz="1650" spc="-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these</a:t>
            </a:r>
            <a:r>
              <a:rPr sz="1650" spc="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models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using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historical</a:t>
            </a:r>
            <a:r>
              <a:rPr sz="1650" spc="7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90" dirty="0">
                <a:solidFill>
                  <a:srgbClr val="262626"/>
                </a:solidFill>
                <a:latin typeface="Lucida Sans Unicode"/>
                <a:cs typeface="Lucida Sans Unicode"/>
              </a:rPr>
              <a:t>data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continuously</a:t>
            </a:r>
            <a:r>
              <a:rPr sz="1650" spc="1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updating</a:t>
            </a:r>
            <a:r>
              <a:rPr sz="1650" spc="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them,</a:t>
            </a:r>
            <a:r>
              <a:rPr sz="1650" spc="9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banks </a:t>
            </a:r>
            <a:r>
              <a:rPr sz="1650" spc="110" dirty="0">
                <a:solidFill>
                  <a:srgbClr val="262626"/>
                </a:solidFill>
                <a:latin typeface="Lucida Sans Unicode"/>
                <a:cs typeface="Lucida Sans Unicode"/>
              </a:rPr>
              <a:t>can</a:t>
            </a:r>
            <a:r>
              <a:rPr sz="1650" spc="5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proactively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50" dirty="0">
                <a:solidFill>
                  <a:srgbClr val="262626"/>
                </a:solidFill>
                <a:latin typeface="Lucida Sans Unicode"/>
                <a:cs typeface="Lucida Sans Unicode"/>
              </a:rPr>
              <a:t>detect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and</a:t>
            </a:r>
            <a:r>
              <a:rPr sz="1650" spc="-1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prevent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fraudulent</a:t>
            </a:r>
            <a:r>
              <a:rPr sz="1650" spc="6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activities,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safeguarding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their</a:t>
            </a:r>
            <a:r>
              <a:rPr sz="1650" spc="4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customers</a:t>
            </a:r>
            <a:r>
              <a:rPr sz="1650" spc="85" dirty="0">
                <a:solidFill>
                  <a:srgbClr val="262626"/>
                </a:solidFill>
                <a:latin typeface="Lucida Sans Unicode"/>
                <a:cs typeface="Lucida Sans Unicode"/>
              </a:rPr>
              <a:t> and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45" dirty="0">
                <a:solidFill>
                  <a:srgbClr val="262626"/>
                </a:solidFill>
                <a:latin typeface="Lucida Sans Unicode"/>
                <a:cs typeface="Lucida Sans Unicode"/>
              </a:rPr>
              <a:t>maintaining</a:t>
            </a:r>
            <a:r>
              <a:rPr sz="1650" spc="-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the</a:t>
            </a:r>
            <a:r>
              <a:rPr sz="1650" spc="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10" dirty="0">
                <a:solidFill>
                  <a:srgbClr val="262626"/>
                </a:solidFill>
                <a:latin typeface="Lucida Sans Unicode"/>
                <a:cs typeface="Lucida Sans Unicode"/>
              </a:rPr>
              <a:t>integrity</a:t>
            </a:r>
            <a:r>
              <a:rPr sz="1650" spc="7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25" dirty="0">
                <a:solidFill>
                  <a:srgbClr val="262626"/>
                </a:solidFill>
                <a:latin typeface="Lucida Sans Unicode"/>
                <a:cs typeface="Lucida Sans Unicode"/>
              </a:rPr>
              <a:t>of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their</a:t>
            </a:r>
            <a:r>
              <a:rPr sz="1650" spc="120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dirty="0">
                <a:solidFill>
                  <a:srgbClr val="262626"/>
                </a:solidFill>
                <a:latin typeface="Lucida Sans Unicode"/>
                <a:cs typeface="Lucida Sans Unicode"/>
              </a:rPr>
              <a:t>financial</a:t>
            </a:r>
            <a:r>
              <a:rPr sz="1650" spc="95" dirty="0">
                <a:solidFill>
                  <a:srgbClr val="262626"/>
                </a:solidFill>
                <a:latin typeface="Lucida Sans Unicode"/>
                <a:cs typeface="Lucida Sans Unicode"/>
              </a:rPr>
              <a:t> </a:t>
            </a:r>
            <a:r>
              <a:rPr sz="1650" spc="-10" dirty="0">
                <a:solidFill>
                  <a:srgbClr val="262626"/>
                </a:solidFill>
                <a:latin typeface="Lucida Sans Unicode"/>
                <a:cs typeface="Lucida Sans Unicode"/>
              </a:rPr>
              <a:t>systems.</a:t>
            </a:r>
            <a:endParaRPr sz="1650">
              <a:latin typeface="Lucida Sans Unicode"/>
              <a:cs typeface="Lucida Sans Unicode"/>
            </a:endParaRPr>
          </a:p>
        </p:txBody>
      </p:sp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xfrm>
            <a:off x="817083" y="1371643"/>
            <a:ext cx="6507480" cy="1311275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5080">
              <a:lnSpc>
                <a:spcPts val="3310"/>
              </a:lnSpc>
              <a:spcBef>
                <a:spcPts val="375"/>
              </a:spcBef>
            </a:pPr>
            <a:r>
              <a:rPr sz="2900" spc="-225" dirty="0"/>
              <a:t>7. </a:t>
            </a:r>
            <a:r>
              <a:rPr sz="2900" spc="204" dirty="0"/>
              <a:t>Leveraging</a:t>
            </a:r>
            <a:r>
              <a:rPr sz="2900" spc="-260" dirty="0"/>
              <a:t> </a:t>
            </a:r>
            <a:r>
              <a:rPr sz="2900" spc="195" dirty="0"/>
              <a:t>Supervised</a:t>
            </a:r>
            <a:r>
              <a:rPr sz="2900" spc="-254" dirty="0"/>
              <a:t> </a:t>
            </a:r>
            <a:r>
              <a:rPr sz="2900" spc="155" dirty="0"/>
              <a:t>Learning </a:t>
            </a:r>
            <a:r>
              <a:rPr sz="2900" spc="215" dirty="0"/>
              <a:t>Algorithms</a:t>
            </a:r>
            <a:r>
              <a:rPr sz="2900" spc="-245" dirty="0"/>
              <a:t> </a:t>
            </a:r>
            <a:r>
              <a:rPr sz="2900" spc="65" dirty="0"/>
              <a:t>for</a:t>
            </a:r>
            <a:r>
              <a:rPr sz="2900" spc="-254" dirty="0"/>
              <a:t> </a:t>
            </a:r>
            <a:r>
              <a:rPr sz="2900" spc="260" dirty="0"/>
              <a:t>Bank</a:t>
            </a:r>
            <a:r>
              <a:rPr sz="2900" spc="-250" dirty="0"/>
              <a:t> </a:t>
            </a:r>
            <a:r>
              <a:rPr sz="2900" spc="150" dirty="0"/>
              <a:t>Fraud </a:t>
            </a:r>
            <a:r>
              <a:rPr sz="2900" spc="125" dirty="0"/>
              <a:t>Detection</a:t>
            </a:r>
            <a:endParaRPr sz="2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789368" y="1542592"/>
            <a:ext cx="5166995" cy="4709795"/>
            <a:chOff x="7789368" y="1542592"/>
            <a:chExt cx="5166995" cy="4709795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377597" y="1576487"/>
              <a:ext cx="4550414" cy="4546600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7789368" y="4482312"/>
              <a:ext cx="1412240" cy="1770380"/>
            </a:xfrm>
            <a:custGeom>
              <a:avLst/>
              <a:gdLst/>
              <a:ahLst/>
              <a:cxnLst/>
              <a:rect l="l" t="t" r="r" b="b"/>
              <a:pathLst>
                <a:path w="1412240" h="1770379">
                  <a:moveTo>
                    <a:pt x="1147825" y="1769842"/>
                  </a:moveTo>
                  <a:lnTo>
                    <a:pt x="567481" y="1769842"/>
                  </a:lnTo>
                  <a:lnTo>
                    <a:pt x="517938" y="1765154"/>
                  </a:lnTo>
                  <a:lnTo>
                    <a:pt x="470909" y="1751549"/>
                  </a:lnTo>
                  <a:lnTo>
                    <a:pt x="427540" y="1729712"/>
                  </a:lnTo>
                  <a:lnTo>
                    <a:pt x="388972" y="1700329"/>
                  </a:lnTo>
                  <a:lnTo>
                    <a:pt x="356350" y="1664086"/>
                  </a:lnTo>
                  <a:lnTo>
                    <a:pt x="330816" y="1621669"/>
                  </a:lnTo>
                  <a:lnTo>
                    <a:pt x="26238" y="998108"/>
                  </a:lnTo>
                  <a:lnTo>
                    <a:pt x="8103" y="949264"/>
                  </a:lnTo>
                  <a:lnTo>
                    <a:pt x="0" y="899069"/>
                  </a:lnTo>
                  <a:lnTo>
                    <a:pt x="1929" y="848488"/>
                  </a:lnTo>
                  <a:lnTo>
                    <a:pt x="13891" y="798486"/>
                  </a:lnTo>
                  <a:lnTo>
                    <a:pt x="223802" y="183158"/>
                  </a:lnTo>
                  <a:lnTo>
                    <a:pt x="245897" y="135463"/>
                  </a:lnTo>
                  <a:lnTo>
                    <a:pt x="276394" y="93827"/>
                  </a:lnTo>
                  <a:lnTo>
                    <a:pt x="314095" y="59166"/>
                  </a:lnTo>
                  <a:lnTo>
                    <a:pt x="357798" y="32393"/>
                  </a:lnTo>
                  <a:lnTo>
                    <a:pt x="406303" y="14424"/>
                  </a:lnTo>
                  <a:lnTo>
                    <a:pt x="458409" y="6173"/>
                  </a:lnTo>
                  <a:lnTo>
                    <a:pt x="575713" y="0"/>
                  </a:lnTo>
                  <a:lnTo>
                    <a:pt x="621924" y="1427"/>
                  </a:lnTo>
                  <a:lnTo>
                    <a:pt x="666443" y="10667"/>
                  </a:lnTo>
                  <a:lnTo>
                    <a:pt x="686325" y="18521"/>
                  </a:lnTo>
                  <a:lnTo>
                    <a:pt x="577771" y="18521"/>
                  </a:lnTo>
                  <a:lnTo>
                    <a:pt x="460467" y="24695"/>
                  </a:lnTo>
                  <a:lnTo>
                    <a:pt x="412448" y="32460"/>
                  </a:lnTo>
                  <a:lnTo>
                    <a:pt x="367859" y="49086"/>
                  </a:lnTo>
                  <a:lnTo>
                    <a:pt x="327729" y="73829"/>
                  </a:lnTo>
                  <a:lnTo>
                    <a:pt x="293087" y="105946"/>
                  </a:lnTo>
                  <a:lnTo>
                    <a:pt x="264961" y="144695"/>
                  </a:lnTo>
                  <a:lnTo>
                    <a:pt x="244382" y="189331"/>
                  </a:lnTo>
                  <a:lnTo>
                    <a:pt x="34470" y="804660"/>
                  </a:lnTo>
                  <a:lnTo>
                    <a:pt x="23666" y="851543"/>
                  </a:lnTo>
                  <a:lnTo>
                    <a:pt x="22123" y="898812"/>
                  </a:lnTo>
                  <a:lnTo>
                    <a:pt x="29840" y="945309"/>
                  </a:lnTo>
                  <a:lnTo>
                    <a:pt x="46818" y="989876"/>
                  </a:lnTo>
                  <a:lnTo>
                    <a:pt x="351395" y="1613437"/>
                  </a:lnTo>
                  <a:lnTo>
                    <a:pt x="375415" y="1652081"/>
                  </a:lnTo>
                  <a:lnTo>
                    <a:pt x="405665" y="1685237"/>
                  </a:lnTo>
                  <a:lnTo>
                    <a:pt x="441174" y="1712219"/>
                  </a:lnTo>
                  <a:lnTo>
                    <a:pt x="480971" y="1732341"/>
                  </a:lnTo>
                  <a:lnTo>
                    <a:pt x="524083" y="1744918"/>
                  </a:lnTo>
                  <a:lnTo>
                    <a:pt x="569539" y="1749262"/>
                  </a:lnTo>
                  <a:lnTo>
                    <a:pt x="1253901" y="1749262"/>
                  </a:lnTo>
                  <a:lnTo>
                    <a:pt x="1251546" y="1750480"/>
                  </a:lnTo>
                  <a:lnTo>
                    <a:pt x="1201167" y="1764952"/>
                  </a:lnTo>
                  <a:lnTo>
                    <a:pt x="1147825" y="1769842"/>
                  </a:lnTo>
                  <a:close/>
                </a:path>
                <a:path w="1412240" h="1770379">
                  <a:moveTo>
                    <a:pt x="1253901" y="1749262"/>
                  </a:moveTo>
                  <a:lnTo>
                    <a:pt x="1147825" y="1749262"/>
                  </a:lnTo>
                  <a:lnTo>
                    <a:pt x="1196277" y="1744422"/>
                  </a:lnTo>
                  <a:lnTo>
                    <a:pt x="1242062" y="1730296"/>
                  </a:lnTo>
                  <a:lnTo>
                    <a:pt x="1283995" y="1707477"/>
                  </a:lnTo>
                  <a:lnTo>
                    <a:pt x="1320890" y="1676559"/>
                  </a:lnTo>
                  <a:lnTo>
                    <a:pt x="1351562" y="1638133"/>
                  </a:lnTo>
                  <a:lnTo>
                    <a:pt x="1374035" y="1594405"/>
                  </a:lnTo>
                  <a:lnTo>
                    <a:pt x="1387124" y="1548109"/>
                  </a:lnTo>
                  <a:lnTo>
                    <a:pt x="1390828" y="1500628"/>
                  </a:lnTo>
                  <a:lnTo>
                    <a:pt x="1385148" y="1453345"/>
                  </a:lnTo>
                  <a:lnTo>
                    <a:pt x="1370084" y="1407641"/>
                  </a:lnTo>
                  <a:lnTo>
                    <a:pt x="812378" y="162578"/>
                  </a:lnTo>
                  <a:lnTo>
                    <a:pt x="789778" y="121181"/>
                  </a:lnTo>
                  <a:lnTo>
                    <a:pt x="759862" y="85900"/>
                  </a:lnTo>
                  <a:lnTo>
                    <a:pt x="723886" y="57365"/>
                  </a:lnTo>
                  <a:lnTo>
                    <a:pt x="683108" y="36204"/>
                  </a:lnTo>
                  <a:lnTo>
                    <a:pt x="638785" y="23047"/>
                  </a:lnTo>
                  <a:lnTo>
                    <a:pt x="592176" y="18521"/>
                  </a:lnTo>
                  <a:lnTo>
                    <a:pt x="686325" y="18521"/>
                  </a:lnTo>
                  <a:lnTo>
                    <a:pt x="746661" y="50566"/>
                  </a:lnTo>
                  <a:lnTo>
                    <a:pt x="780488" y="80218"/>
                  </a:lnTo>
                  <a:lnTo>
                    <a:pt x="808880" y="115665"/>
                  </a:lnTo>
                  <a:lnTo>
                    <a:pt x="830899" y="156404"/>
                  </a:lnTo>
                  <a:lnTo>
                    <a:pt x="1388605" y="1401468"/>
                  </a:lnTo>
                  <a:lnTo>
                    <a:pt x="1405448" y="1451879"/>
                  </a:lnTo>
                  <a:lnTo>
                    <a:pt x="1411720" y="1503476"/>
                  </a:lnTo>
                  <a:lnTo>
                    <a:pt x="1407720" y="1554975"/>
                  </a:lnTo>
                  <a:lnTo>
                    <a:pt x="1393742" y="1605090"/>
                  </a:lnTo>
                  <a:lnTo>
                    <a:pt x="1370084" y="1652538"/>
                  </a:lnTo>
                  <a:lnTo>
                    <a:pt x="1337486" y="1693977"/>
                  </a:lnTo>
                  <a:lnTo>
                    <a:pt x="1297479" y="1726723"/>
                  </a:lnTo>
                  <a:lnTo>
                    <a:pt x="1253901" y="174926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851555" y="7587172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81856" y="758566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157" y="7584153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842458" y="758264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0188" y="728796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80489" y="7286454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510790" y="728494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841090" y="72834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48820" y="6988755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79121" y="698724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509422" y="6985736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839723" y="6984227"/>
            <a:ext cx="55244" cy="55244"/>
          </a:xfrm>
          <a:custGeom>
            <a:avLst/>
            <a:gdLst/>
            <a:ahLst/>
            <a:cxnLst/>
            <a:rect l="l" t="t" r="r" b="b"/>
            <a:pathLst>
              <a:path w="55244" h="55245">
                <a:moveTo>
                  <a:pt x="54524" y="0"/>
                </a:moveTo>
                <a:lnTo>
                  <a:pt x="54773" y="54524"/>
                </a:lnTo>
                <a:lnTo>
                  <a:pt x="249" y="54773"/>
                </a:lnTo>
                <a:lnTo>
                  <a:pt x="0" y="249"/>
                </a:lnTo>
                <a:lnTo>
                  <a:pt x="54524" y="0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70310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170310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320101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20101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470117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470117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620134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620134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76992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76992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1994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91994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069958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069958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9219975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9219975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9369766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9369766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9519782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9519782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9669799" y="70218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40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9669799" y="235823"/>
            <a:ext cx="27940" cy="27940"/>
          </a:xfrm>
          <a:custGeom>
            <a:avLst/>
            <a:gdLst/>
            <a:ahLst/>
            <a:cxnLst/>
            <a:rect l="l" t="t" r="r" b="b"/>
            <a:pathLst>
              <a:path w="27940" h="27939">
                <a:moveTo>
                  <a:pt x="27337" y="27337"/>
                </a:moveTo>
                <a:lnTo>
                  <a:pt x="0" y="27337"/>
                </a:lnTo>
                <a:lnTo>
                  <a:pt x="0" y="0"/>
                </a:lnTo>
                <a:lnTo>
                  <a:pt x="27337" y="0"/>
                </a:lnTo>
                <a:lnTo>
                  <a:pt x="27337" y="27337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1613191" y="6542685"/>
            <a:ext cx="2103120" cy="238125"/>
          </a:xfrm>
          <a:custGeom>
            <a:avLst/>
            <a:gdLst/>
            <a:ahLst/>
            <a:cxnLst/>
            <a:rect l="l" t="t" r="r" b="b"/>
            <a:pathLst>
              <a:path w="2103119" h="238125">
                <a:moveTo>
                  <a:pt x="12155" y="231064"/>
                </a:moveTo>
                <a:lnTo>
                  <a:pt x="0" y="220446"/>
                </a:lnTo>
                <a:lnTo>
                  <a:pt x="193004" y="0"/>
                </a:lnTo>
                <a:lnTo>
                  <a:pt x="214461" y="24509"/>
                </a:lnTo>
                <a:lnTo>
                  <a:pt x="193004" y="24509"/>
                </a:lnTo>
                <a:lnTo>
                  <a:pt x="12155" y="231064"/>
                </a:lnTo>
                <a:close/>
              </a:path>
              <a:path w="2103119" h="238125">
                <a:moveTo>
                  <a:pt x="401374" y="213500"/>
                </a:moveTo>
                <a:lnTo>
                  <a:pt x="379916" y="213500"/>
                </a:lnTo>
                <a:lnTo>
                  <a:pt x="566828" y="0"/>
                </a:lnTo>
                <a:lnTo>
                  <a:pt x="588286" y="24509"/>
                </a:lnTo>
                <a:lnTo>
                  <a:pt x="566828" y="24509"/>
                </a:lnTo>
                <a:lnTo>
                  <a:pt x="401374" y="213500"/>
                </a:lnTo>
                <a:close/>
              </a:path>
              <a:path w="2103119" h="238125">
                <a:moveTo>
                  <a:pt x="775202" y="213500"/>
                </a:moveTo>
                <a:lnTo>
                  <a:pt x="753741" y="213500"/>
                </a:lnTo>
                <a:lnTo>
                  <a:pt x="940682" y="0"/>
                </a:lnTo>
                <a:lnTo>
                  <a:pt x="962139" y="24509"/>
                </a:lnTo>
                <a:lnTo>
                  <a:pt x="940682" y="24509"/>
                </a:lnTo>
                <a:lnTo>
                  <a:pt x="775202" y="213500"/>
                </a:lnTo>
                <a:close/>
              </a:path>
              <a:path w="2103119" h="238125">
                <a:moveTo>
                  <a:pt x="1149051" y="213500"/>
                </a:moveTo>
                <a:lnTo>
                  <a:pt x="1127594" y="213500"/>
                </a:lnTo>
                <a:lnTo>
                  <a:pt x="1314506" y="0"/>
                </a:lnTo>
                <a:lnTo>
                  <a:pt x="1335967" y="24509"/>
                </a:lnTo>
                <a:lnTo>
                  <a:pt x="1314506" y="24509"/>
                </a:lnTo>
                <a:lnTo>
                  <a:pt x="1149051" y="213500"/>
                </a:lnTo>
                <a:close/>
              </a:path>
              <a:path w="2103119" h="238125">
                <a:moveTo>
                  <a:pt x="1522905" y="213500"/>
                </a:moveTo>
                <a:lnTo>
                  <a:pt x="1501447" y="213500"/>
                </a:lnTo>
                <a:lnTo>
                  <a:pt x="1688359" y="0"/>
                </a:lnTo>
                <a:lnTo>
                  <a:pt x="1709817" y="24509"/>
                </a:lnTo>
                <a:lnTo>
                  <a:pt x="1688359" y="24509"/>
                </a:lnTo>
                <a:lnTo>
                  <a:pt x="1522905" y="213500"/>
                </a:lnTo>
                <a:close/>
              </a:path>
              <a:path w="2103119" h="238125">
                <a:moveTo>
                  <a:pt x="1896729" y="213500"/>
                </a:moveTo>
                <a:lnTo>
                  <a:pt x="1875272" y="213500"/>
                </a:lnTo>
                <a:lnTo>
                  <a:pt x="2062184" y="0"/>
                </a:lnTo>
                <a:lnTo>
                  <a:pt x="2083643" y="24509"/>
                </a:lnTo>
                <a:lnTo>
                  <a:pt x="2062184" y="24509"/>
                </a:lnTo>
                <a:lnTo>
                  <a:pt x="1896729" y="213500"/>
                </a:lnTo>
                <a:close/>
              </a:path>
              <a:path w="2103119" h="238125">
                <a:moveTo>
                  <a:pt x="379916" y="238010"/>
                </a:moveTo>
                <a:lnTo>
                  <a:pt x="193004" y="24509"/>
                </a:lnTo>
                <a:lnTo>
                  <a:pt x="214461" y="24509"/>
                </a:lnTo>
                <a:lnTo>
                  <a:pt x="379916" y="213500"/>
                </a:lnTo>
                <a:lnTo>
                  <a:pt x="401374" y="213500"/>
                </a:lnTo>
                <a:lnTo>
                  <a:pt x="379916" y="238010"/>
                </a:lnTo>
                <a:close/>
              </a:path>
              <a:path w="2103119" h="238125">
                <a:moveTo>
                  <a:pt x="753741" y="238010"/>
                </a:moveTo>
                <a:lnTo>
                  <a:pt x="566828" y="24509"/>
                </a:lnTo>
                <a:lnTo>
                  <a:pt x="588286" y="24509"/>
                </a:lnTo>
                <a:lnTo>
                  <a:pt x="753741" y="213500"/>
                </a:lnTo>
                <a:lnTo>
                  <a:pt x="775202" y="213500"/>
                </a:lnTo>
                <a:lnTo>
                  <a:pt x="753741" y="238010"/>
                </a:lnTo>
                <a:close/>
              </a:path>
              <a:path w="2103119" h="238125">
                <a:moveTo>
                  <a:pt x="1127594" y="238010"/>
                </a:moveTo>
                <a:lnTo>
                  <a:pt x="940682" y="24509"/>
                </a:lnTo>
                <a:lnTo>
                  <a:pt x="962139" y="24509"/>
                </a:lnTo>
                <a:lnTo>
                  <a:pt x="1127594" y="213500"/>
                </a:lnTo>
                <a:lnTo>
                  <a:pt x="1149051" y="213500"/>
                </a:lnTo>
                <a:lnTo>
                  <a:pt x="1127594" y="238010"/>
                </a:lnTo>
                <a:close/>
              </a:path>
              <a:path w="2103119" h="238125">
                <a:moveTo>
                  <a:pt x="1501447" y="238010"/>
                </a:moveTo>
                <a:lnTo>
                  <a:pt x="1314506" y="24509"/>
                </a:lnTo>
                <a:lnTo>
                  <a:pt x="1335967" y="24509"/>
                </a:lnTo>
                <a:lnTo>
                  <a:pt x="1501447" y="213500"/>
                </a:lnTo>
                <a:lnTo>
                  <a:pt x="1522905" y="213500"/>
                </a:lnTo>
                <a:lnTo>
                  <a:pt x="1501447" y="238010"/>
                </a:lnTo>
                <a:close/>
              </a:path>
              <a:path w="2103119" h="238125">
                <a:moveTo>
                  <a:pt x="1875272" y="238010"/>
                </a:moveTo>
                <a:lnTo>
                  <a:pt x="1688359" y="24509"/>
                </a:lnTo>
                <a:lnTo>
                  <a:pt x="1709817" y="24509"/>
                </a:lnTo>
                <a:lnTo>
                  <a:pt x="1875272" y="213500"/>
                </a:lnTo>
                <a:lnTo>
                  <a:pt x="1896729" y="213500"/>
                </a:lnTo>
                <a:lnTo>
                  <a:pt x="1875272" y="238010"/>
                </a:lnTo>
                <a:close/>
              </a:path>
              <a:path w="2103119" h="238125">
                <a:moveTo>
                  <a:pt x="2102809" y="70908"/>
                </a:moveTo>
                <a:lnTo>
                  <a:pt x="2062184" y="24509"/>
                </a:lnTo>
                <a:lnTo>
                  <a:pt x="2083643" y="24509"/>
                </a:lnTo>
                <a:lnTo>
                  <a:pt x="2102809" y="46400"/>
                </a:lnTo>
                <a:lnTo>
                  <a:pt x="2102809" y="70908"/>
                </a:lnTo>
                <a:close/>
              </a:path>
            </a:pathLst>
          </a:custGeom>
          <a:solidFill>
            <a:srgbClr val="FFB4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413029" y="540942"/>
            <a:ext cx="1546860" cy="342900"/>
          </a:xfrm>
          <a:custGeom>
            <a:avLst/>
            <a:gdLst/>
            <a:ahLst/>
            <a:cxnLst/>
            <a:rect l="l" t="t" r="r" b="b"/>
            <a:pathLst>
              <a:path w="1546860" h="342900">
                <a:moveTo>
                  <a:pt x="1162215" y="113614"/>
                </a:moveTo>
                <a:lnTo>
                  <a:pt x="1062748" y="0"/>
                </a:lnTo>
                <a:lnTo>
                  <a:pt x="966431" y="110032"/>
                </a:lnTo>
                <a:lnTo>
                  <a:pt x="870102" y="0"/>
                </a:lnTo>
                <a:lnTo>
                  <a:pt x="773772" y="110032"/>
                </a:lnTo>
                <a:lnTo>
                  <a:pt x="677443" y="0"/>
                </a:lnTo>
                <a:lnTo>
                  <a:pt x="581113" y="110032"/>
                </a:lnTo>
                <a:lnTo>
                  <a:pt x="484784" y="0"/>
                </a:lnTo>
                <a:lnTo>
                  <a:pt x="388442" y="110032"/>
                </a:lnTo>
                <a:lnTo>
                  <a:pt x="292125" y="0"/>
                </a:lnTo>
                <a:lnTo>
                  <a:pt x="195795" y="110032"/>
                </a:lnTo>
                <a:lnTo>
                  <a:pt x="99466" y="0"/>
                </a:lnTo>
                <a:lnTo>
                  <a:pt x="0" y="113614"/>
                </a:lnTo>
                <a:lnTo>
                  <a:pt x="6273" y="119087"/>
                </a:lnTo>
                <a:lnTo>
                  <a:pt x="99466" y="12636"/>
                </a:lnTo>
                <a:lnTo>
                  <a:pt x="195795" y="122669"/>
                </a:lnTo>
                <a:lnTo>
                  <a:pt x="292125" y="12636"/>
                </a:lnTo>
                <a:lnTo>
                  <a:pt x="388442" y="122669"/>
                </a:lnTo>
                <a:lnTo>
                  <a:pt x="484784" y="12636"/>
                </a:lnTo>
                <a:lnTo>
                  <a:pt x="581113" y="122669"/>
                </a:lnTo>
                <a:lnTo>
                  <a:pt x="677443" y="12636"/>
                </a:lnTo>
                <a:lnTo>
                  <a:pt x="773772" y="122669"/>
                </a:lnTo>
                <a:lnTo>
                  <a:pt x="870102" y="12636"/>
                </a:lnTo>
                <a:lnTo>
                  <a:pt x="966431" y="122669"/>
                </a:lnTo>
                <a:lnTo>
                  <a:pt x="1062748" y="12636"/>
                </a:lnTo>
                <a:lnTo>
                  <a:pt x="1155954" y="119087"/>
                </a:lnTo>
                <a:lnTo>
                  <a:pt x="1162215" y="113614"/>
                </a:lnTo>
                <a:close/>
              </a:path>
              <a:path w="1546860" h="342900">
                <a:moveTo>
                  <a:pt x="1346542" y="223570"/>
                </a:moveTo>
                <a:lnTo>
                  <a:pt x="1247076" y="109969"/>
                </a:lnTo>
                <a:lnTo>
                  <a:pt x="1150747" y="219989"/>
                </a:lnTo>
                <a:lnTo>
                  <a:pt x="1054417" y="109969"/>
                </a:lnTo>
                <a:lnTo>
                  <a:pt x="958100" y="219989"/>
                </a:lnTo>
                <a:lnTo>
                  <a:pt x="861758" y="109969"/>
                </a:lnTo>
                <a:lnTo>
                  <a:pt x="765429" y="219989"/>
                </a:lnTo>
                <a:lnTo>
                  <a:pt x="669112" y="109969"/>
                </a:lnTo>
                <a:lnTo>
                  <a:pt x="572770" y="219989"/>
                </a:lnTo>
                <a:lnTo>
                  <a:pt x="476440" y="109969"/>
                </a:lnTo>
                <a:lnTo>
                  <a:pt x="380111" y="219989"/>
                </a:lnTo>
                <a:lnTo>
                  <a:pt x="283794" y="109969"/>
                </a:lnTo>
                <a:lnTo>
                  <a:pt x="184327" y="223570"/>
                </a:lnTo>
                <a:lnTo>
                  <a:pt x="190588" y="229044"/>
                </a:lnTo>
                <a:lnTo>
                  <a:pt x="283794" y="122593"/>
                </a:lnTo>
                <a:lnTo>
                  <a:pt x="380111" y="232625"/>
                </a:lnTo>
                <a:lnTo>
                  <a:pt x="476440" y="122593"/>
                </a:lnTo>
                <a:lnTo>
                  <a:pt x="572770" y="232625"/>
                </a:lnTo>
                <a:lnTo>
                  <a:pt x="669112" y="122593"/>
                </a:lnTo>
                <a:lnTo>
                  <a:pt x="765429" y="232625"/>
                </a:lnTo>
                <a:lnTo>
                  <a:pt x="861758" y="122593"/>
                </a:lnTo>
                <a:lnTo>
                  <a:pt x="958100" y="232625"/>
                </a:lnTo>
                <a:lnTo>
                  <a:pt x="1054417" y="122593"/>
                </a:lnTo>
                <a:lnTo>
                  <a:pt x="1150747" y="232625"/>
                </a:lnTo>
                <a:lnTo>
                  <a:pt x="1247076" y="122593"/>
                </a:lnTo>
                <a:lnTo>
                  <a:pt x="1340281" y="229044"/>
                </a:lnTo>
                <a:lnTo>
                  <a:pt x="1346542" y="223570"/>
                </a:lnTo>
                <a:close/>
              </a:path>
              <a:path w="1546860" h="342900">
                <a:moveTo>
                  <a:pt x="1546567" y="333540"/>
                </a:moveTo>
                <a:lnTo>
                  <a:pt x="1447101" y="219925"/>
                </a:lnTo>
                <a:lnTo>
                  <a:pt x="1350772" y="329958"/>
                </a:lnTo>
                <a:lnTo>
                  <a:pt x="1254442" y="219925"/>
                </a:lnTo>
                <a:lnTo>
                  <a:pt x="1158125" y="329958"/>
                </a:lnTo>
                <a:lnTo>
                  <a:pt x="1061783" y="219925"/>
                </a:lnTo>
                <a:lnTo>
                  <a:pt x="965454" y="329958"/>
                </a:lnTo>
                <a:lnTo>
                  <a:pt x="869137" y="219925"/>
                </a:lnTo>
                <a:lnTo>
                  <a:pt x="772795" y="329958"/>
                </a:lnTo>
                <a:lnTo>
                  <a:pt x="676465" y="219925"/>
                </a:lnTo>
                <a:lnTo>
                  <a:pt x="580136" y="329958"/>
                </a:lnTo>
                <a:lnTo>
                  <a:pt x="483819" y="219925"/>
                </a:lnTo>
                <a:lnTo>
                  <a:pt x="384352" y="333540"/>
                </a:lnTo>
                <a:lnTo>
                  <a:pt x="390613" y="339001"/>
                </a:lnTo>
                <a:lnTo>
                  <a:pt x="483819" y="232562"/>
                </a:lnTo>
                <a:lnTo>
                  <a:pt x="580136" y="342582"/>
                </a:lnTo>
                <a:lnTo>
                  <a:pt x="676465" y="232562"/>
                </a:lnTo>
                <a:lnTo>
                  <a:pt x="772795" y="342582"/>
                </a:lnTo>
                <a:lnTo>
                  <a:pt x="869137" y="232562"/>
                </a:lnTo>
                <a:lnTo>
                  <a:pt x="965454" y="342582"/>
                </a:lnTo>
                <a:lnTo>
                  <a:pt x="1061783" y="232562"/>
                </a:lnTo>
                <a:lnTo>
                  <a:pt x="1158125" y="342582"/>
                </a:lnTo>
                <a:lnTo>
                  <a:pt x="1254442" y="232562"/>
                </a:lnTo>
                <a:lnTo>
                  <a:pt x="1350772" y="342582"/>
                </a:lnTo>
                <a:lnTo>
                  <a:pt x="1447101" y="232562"/>
                </a:lnTo>
                <a:lnTo>
                  <a:pt x="1540306" y="339001"/>
                </a:lnTo>
                <a:lnTo>
                  <a:pt x="1546567" y="333540"/>
                </a:lnTo>
                <a:close/>
              </a:path>
            </a:pathLst>
          </a:custGeom>
          <a:solidFill>
            <a:srgbClr val="23232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1800"/>
              </a:lnSpc>
              <a:spcBef>
                <a:spcPts val="100"/>
              </a:spcBef>
            </a:pPr>
            <a:r>
              <a:rPr dirty="0"/>
              <a:t>In</a:t>
            </a:r>
            <a:r>
              <a:rPr spc="5" dirty="0"/>
              <a:t> </a:t>
            </a:r>
            <a:r>
              <a:rPr dirty="0"/>
              <a:t>various</a:t>
            </a:r>
            <a:r>
              <a:rPr spc="30" dirty="0"/>
              <a:t> </a:t>
            </a:r>
            <a:r>
              <a:rPr spc="110" dirty="0"/>
              <a:t>case</a:t>
            </a:r>
            <a:r>
              <a:rPr spc="-20" dirty="0"/>
              <a:t> </a:t>
            </a:r>
            <a:r>
              <a:rPr dirty="0"/>
              <a:t>studies, </a:t>
            </a:r>
            <a:r>
              <a:rPr spc="75" dirty="0"/>
              <a:t>machine</a:t>
            </a:r>
            <a:r>
              <a:rPr spc="-25" dirty="0"/>
              <a:t> </a:t>
            </a:r>
            <a:r>
              <a:rPr dirty="0"/>
              <a:t>learning</a:t>
            </a:r>
            <a:r>
              <a:rPr spc="-60" dirty="0"/>
              <a:t> </a:t>
            </a:r>
            <a:r>
              <a:rPr dirty="0"/>
              <a:t>models</a:t>
            </a:r>
            <a:r>
              <a:rPr spc="35" dirty="0"/>
              <a:t> </a:t>
            </a:r>
            <a:r>
              <a:rPr spc="60" dirty="0"/>
              <a:t>have </a:t>
            </a:r>
            <a:r>
              <a:rPr spc="10" dirty="0"/>
              <a:t>demonstrated</a:t>
            </a:r>
            <a:r>
              <a:rPr spc="-5" dirty="0"/>
              <a:t> </a:t>
            </a:r>
            <a:r>
              <a:rPr spc="10" dirty="0"/>
              <a:t>their</a:t>
            </a:r>
            <a:r>
              <a:rPr spc="65" dirty="0"/>
              <a:t> </a:t>
            </a:r>
            <a:r>
              <a:rPr spc="10" dirty="0"/>
              <a:t>effectiveness</a:t>
            </a:r>
            <a:r>
              <a:rPr spc="110" dirty="0"/>
              <a:t> </a:t>
            </a:r>
            <a:r>
              <a:rPr spc="10" dirty="0"/>
              <a:t>in</a:t>
            </a:r>
            <a:r>
              <a:rPr spc="75" dirty="0"/>
              <a:t> </a:t>
            </a:r>
            <a:r>
              <a:rPr spc="10" dirty="0"/>
              <a:t>bank</a:t>
            </a:r>
            <a:r>
              <a:rPr spc="50" dirty="0"/>
              <a:t> </a:t>
            </a:r>
            <a:r>
              <a:rPr spc="10" dirty="0"/>
              <a:t>fraud</a:t>
            </a:r>
            <a:r>
              <a:rPr dirty="0"/>
              <a:t> </a:t>
            </a:r>
            <a:r>
              <a:rPr spc="10" dirty="0"/>
              <a:t>detection.</a:t>
            </a:r>
            <a:r>
              <a:rPr spc="40" dirty="0"/>
              <a:t> </a:t>
            </a:r>
            <a:r>
              <a:rPr spc="-25" dirty="0"/>
              <a:t>By </a:t>
            </a:r>
            <a:r>
              <a:rPr spc="-30" dirty="0"/>
              <a:t>utilizing</a:t>
            </a:r>
            <a:r>
              <a:rPr spc="10" dirty="0"/>
              <a:t> </a:t>
            </a:r>
            <a:r>
              <a:rPr spc="85" dirty="0"/>
              <a:t>advanced</a:t>
            </a:r>
            <a:r>
              <a:rPr spc="15" dirty="0"/>
              <a:t> </a:t>
            </a:r>
            <a:r>
              <a:rPr dirty="0"/>
              <a:t>algorithms</a:t>
            </a:r>
            <a:r>
              <a:rPr spc="125" dirty="0"/>
              <a:t> </a:t>
            </a:r>
            <a:r>
              <a:rPr spc="85" dirty="0"/>
              <a:t>and</a:t>
            </a:r>
            <a:r>
              <a:rPr spc="15" dirty="0"/>
              <a:t> </a:t>
            </a:r>
            <a:r>
              <a:rPr dirty="0"/>
              <a:t>continuously</a:t>
            </a:r>
            <a:r>
              <a:rPr spc="114" dirty="0"/>
              <a:t> </a:t>
            </a:r>
            <a:r>
              <a:rPr dirty="0"/>
              <a:t>updating</a:t>
            </a:r>
            <a:r>
              <a:rPr spc="10" dirty="0"/>
              <a:t> </a:t>
            </a:r>
            <a:r>
              <a:rPr spc="-25" dirty="0"/>
              <a:t>the </a:t>
            </a:r>
            <a:r>
              <a:rPr dirty="0"/>
              <a:t>models</a:t>
            </a:r>
            <a:r>
              <a:rPr spc="125" dirty="0"/>
              <a:t> </a:t>
            </a:r>
            <a:r>
              <a:rPr dirty="0"/>
              <a:t>with</a:t>
            </a:r>
            <a:r>
              <a:rPr spc="100" dirty="0"/>
              <a:t> </a:t>
            </a:r>
            <a:r>
              <a:rPr dirty="0"/>
              <a:t>real-time</a:t>
            </a:r>
            <a:r>
              <a:rPr spc="60" dirty="0"/>
              <a:t> </a:t>
            </a:r>
            <a:r>
              <a:rPr dirty="0"/>
              <a:t>data,</a:t>
            </a:r>
            <a:r>
              <a:rPr spc="90" dirty="0"/>
              <a:t> </a:t>
            </a:r>
            <a:r>
              <a:rPr dirty="0"/>
              <a:t>banks</a:t>
            </a:r>
            <a:r>
              <a:rPr spc="130" dirty="0"/>
              <a:t> </a:t>
            </a:r>
            <a:r>
              <a:rPr spc="80" dirty="0"/>
              <a:t>have</a:t>
            </a:r>
            <a:r>
              <a:rPr spc="65" dirty="0"/>
              <a:t> </a:t>
            </a:r>
            <a:r>
              <a:rPr dirty="0"/>
              <a:t>successfully</a:t>
            </a:r>
            <a:r>
              <a:rPr spc="114" dirty="0"/>
              <a:t> </a:t>
            </a:r>
            <a:r>
              <a:rPr spc="-10" dirty="0"/>
              <a:t>identified </a:t>
            </a:r>
            <a:r>
              <a:rPr spc="85" dirty="0"/>
              <a:t>and</a:t>
            </a:r>
            <a:r>
              <a:rPr spc="35" dirty="0"/>
              <a:t> </a:t>
            </a:r>
            <a:r>
              <a:rPr dirty="0"/>
              <a:t>prevented</a:t>
            </a:r>
            <a:r>
              <a:rPr spc="40" dirty="0"/>
              <a:t> </a:t>
            </a:r>
            <a:r>
              <a:rPr dirty="0"/>
              <a:t>fraudulent</a:t>
            </a:r>
            <a:r>
              <a:rPr spc="125" dirty="0"/>
              <a:t> </a:t>
            </a:r>
            <a:r>
              <a:rPr dirty="0"/>
              <a:t>activities.</a:t>
            </a:r>
            <a:r>
              <a:rPr spc="85" dirty="0"/>
              <a:t> </a:t>
            </a:r>
            <a:r>
              <a:rPr dirty="0"/>
              <a:t>These</a:t>
            </a:r>
            <a:r>
              <a:rPr spc="90" dirty="0"/>
              <a:t> </a:t>
            </a:r>
            <a:r>
              <a:rPr spc="-10" dirty="0"/>
              <a:t>implementations </a:t>
            </a:r>
            <a:r>
              <a:rPr spc="80" dirty="0"/>
              <a:t>have</a:t>
            </a:r>
            <a:r>
              <a:rPr spc="15" dirty="0"/>
              <a:t> </a:t>
            </a:r>
            <a:r>
              <a:rPr dirty="0"/>
              <a:t>not</a:t>
            </a:r>
            <a:r>
              <a:rPr spc="50" dirty="0"/>
              <a:t> </a:t>
            </a:r>
            <a:r>
              <a:rPr dirty="0"/>
              <a:t>only</a:t>
            </a:r>
            <a:r>
              <a:rPr spc="65" dirty="0"/>
              <a:t> </a:t>
            </a:r>
            <a:r>
              <a:rPr spc="50" dirty="0"/>
              <a:t>safeguarded</a:t>
            </a:r>
            <a:r>
              <a:rPr spc="-25" dirty="0"/>
              <a:t> </a:t>
            </a:r>
            <a:r>
              <a:rPr dirty="0"/>
              <a:t>customers</a:t>
            </a:r>
            <a:r>
              <a:rPr spc="75" dirty="0"/>
              <a:t> </a:t>
            </a:r>
            <a:r>
              <a:rPr dirty="0"/>
              <a:t>but</a:t>
            </a:r>
            <a:r>
              <a:rPr spc="55" dirty="0"/>
              <a:t> </a:t>
            </a:r>
            <a:r>
              <a:rPr dirty="0"/>
              <a:t>also</a:t>
            </a:r>
            <a:r>
              <a:rPr spc="-25" dirty="0"/>
              <a:t> </a:t>
            </a:r>
            <a:r>
              <a:rPr dirty="0"/>
              <a:t>helped</a:t>
            </a:r>
            <a:r>
              <a:rPr spc="-30" dirty="0"/>
              <a:t> </a:t>
            </a:r>
            <a:r>
              <a:rPr spc="-10" dirty="0"/>
              <a:t>banks </a:t>
            </a:r>
            <a:r>
              <a:rPr spc="45" dirty="0"/>
              <a:t>maintain</a:t>
            </a:r>
            <a:r>
              <a:rPr spc="35" dirty="0"/>
              <a:t> </a:t>
            </a:r>
            <a:r>
              <a:rPr dirty="0"/>
              <a:t>the</a:t>
            </a:r>
            <a:r>
              <a:rPr spc="10" dirty="0"/>
              <a:t> </a:t>
            </a:r>
            <a:r>
              <a:rPr dirty="0"/>
              <a:t>integrity</a:t>
            </a:r>
            <a:r>
              <a:rPr spc="55" dirty="0"/>
              <a:t> </a:t>
            </a:r>
            <a:r>
              <a:rPr spc="-10" dirty="0"/>
              <a:t>of</a:t>
            </a:r>
            <a:r>
              <a:rPr spc="45" dirty="0"/>
              <a:t> </a:t>
            </a:r>
            <a:r>
              <a:rPr dirty="0"/>
              <a:t>their</a:t>
            </a:r>
            <a:r>
              <a:rPr spc="25" dirty="0"/>
              <a:t> </a:t>
            </a:r>
            <a:r>
              <a:rPr dirty="0"/>
              <a:t>financial</a:t>
            </a:r>
            <a:r>
              <a:rPr spc="10" dirty="0"/>
              <a:t> </a:t>
            </a:r>
            <a:r>
              <a:rPr spc="-10" dirty="0"/>
              <a:t>systems.</a:t>
            </a:r>
          </a:p>
        </p:txBody>
      </p:sp>
      <p:pic>
        <p:nvPicPr>
          <p:cNvPr id="42" name="object 4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547871" y="6756055"/>
            <a:ext cx="2168128" cy="806675"/>
          </a:xfrm>
          <a:prstGeom prst="rect">
            <a:avLst/>
          </a:prstGeom>
        </p:spPr>
      </p:pic>
      <p:sp>
        <p:nvSpPr>
          <p:cNvPr id="43" name="object 43"/>
          <p:cNvSpPr txBox="1">
            <a:spLocks noGrp="1"/>
          </p:cNvSpPr>
          <p:nvPr>
            <p:ph type="title"/>
          </p:nvPr>
        </p:nvSpPr>
        <p:spPr>
          <a:xfrm>
            <a:off x="817083" y="1378550"/>
            <a:ext cx="6003925" cy="1113155"/>
          </a:xfrm>
          <a:prstGeom prst="rect">
            <a:avLst/>
          </a:prstGeom>
        </p:spPr>
        <p:txBody>
          <a:bodyPr vert="horz" wrap="square" lIns="0" tIns="42544" rIns="0" bIns="0" rtlCol="0">
            <a:spAutoFit/>
          </a:bodyPr>
          <a:lstStyle/>
          <a:p>
            <a:pPr marL="12700" marR="5080">
              <a:lnSpc>
                <a:spcPts val="2800"/>
              </a:lnSpc>
              <a:spcBef>
                <a:spcPts val="334"/>
              </a:spcBef>
            </a:pPr>
            <a:r>
              <a:rPr sz="2450" spc="-45" dirty="0"/>
              <a:t>8.</a:t>
            </a:r>
            <a:r>
              <a:rPr sz="2450" spc="-185" dirty="0"/>
              <a:t> </a:t>
            </a:r>
            <a:r>
              <a:rPr sz="2450" spc="275" dirty="0"/>
              <a:t>Case</a:t>
            </a:r>
            <a:r>
              <a:rPr sz="2450" spc="-225" dirty="0"/>
              <a:t> </a:t>
            </a:r>
            <a:r>
              <a:rPr sz="2450" spc="110" dirty="0"/>
              <a:t>Studies:</a:t>
            </a:r>
            <a:r>
              <a:rPr sz="2450" spc="-190" dirty="0"/>
              <a:t> </a:t>
            </a:r>
            <a:r>
              <a:rPr sz="2450" spc="165" dirty="0"/>
              <a:t>Successful </a:t>
            </a:r>
            <a:r>
              <a:rPr sz="2450" spc="175" dirty="0"/>
              <a:t>Implementation</a:t>
            </a:r>
            <a:r>
              <a:rPr sz="2450" spc="-204" dirty="0"/>
              <a:t> </a:t>
            </a:r>
            <a:r>
              <a:rPr sz="2450" spc="80" dirty="0"/>
              <a:t>of</a:t>
            </a:r>
            <a:r>
              <a:rPr sz="2450" spc="-210" dirty="0"/>
              <a:t> </a:t>
            </a:r>
            <a:r>
              <a:rPr sz="2450" spc="229" dirty="0"/>
              <a:t>Machine</a:t>
            </a:r>
            <a:r>
              <a:rPr sz="2450" spc="-225" dirty="0"/>
              <a:t> </a:t>
            </a:r>
            <a:r>
              <a:rPr sz="2450" spc="140" dirty="0"/>
              <a:t>Learning </a:t>
            </a:r>
            <a:r>
              <a:rPr sz="2450" spc="204" dirty="0"/>
              <a:t>Models</a:t>
            </a:r>
            <a:endParaRPr sz="245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793</Words>
  <Application>Microsoft Office PowerPoint</Application>
  <PresentationFormat>Custom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Lucida Sans Unicode</vt:lpstr>
      <vt:lpstr>Trebuchet MS</vt:lpstr>
      <vt:lpstr>Office Theme</vt:lpstr>
      <vt:lpstr>Leveraging Machine Learning Models for Effective Bank Fraud Detection</vt:lpstr>
      <vt:lpstr>1. Introduction to Bank Fraud Detection</vt:lpstr>
      <vt:lpstr>2. Understanding the Importance of Machine</vt:lpstr>
      <vt:lpstr>3. Key Types of Bank Frauds and their Impact</vt:lpstr>
      <vt:lpstr>4. Exploring Different Machine Learning Models</vt:lpstr>
      <vt:lpstr>5. Feature Engineering and Data Preprocessing</vt:lpstr>
      <vt:lpstr>6. Model Training and Evaluation Workflow</vt:lpstr>
      <vt:lpstr>7. Leveraging Supervised Learning Algorithms for Bank Fraud Detection</vt:lpstr>
      <vt:lpstr>8. Case Studies: Successful Implementation of Machine Learning Models</vt:lpstr>
      <vt:lpstr>9. Challenges and Limitations in Bank Fraud Detection</vt:lpstr>
      <vt:lpstr>10. Future Trends and Innovations in Machine Learning for Fraud Detection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Leveraging Machine Learning Models for Effective Bank Fraud Detection</dc:title>
  <cp:lastModifiedBy>Shylendra Prabu R</cp:lastModifiedBy>
  <cp:revision>1</cp:revision>
  <dcterms:created xsi:type="dcterms:W3CDTF">2023-12-04T01:23:31Z</dcterms:created>
  <dcterms:modified xsi:type="dcterms:W3CDTF">2023-12-04T03:55:28Z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oducer">
    <vt:lpwstr>PyPDF2</vt:lpwstr>
  </property>
</Properties>
</file>